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6"/>
  </p:notesMasterIdLst>
  <p:sldIdLst>
    <p:sldId id="259" r:id="rId2"/>
    <p:sldId id="268" r:id="rId3"/>
    <p:sldId id="269" r:id="rId4"/>
    <p:sldId id="270" r:id="rId5"/>
    <p:sldId id="271" r:id="rId6"/>
    <p:sldId id="272" r:id="rId7"/>
    <p:sldId id="273" r:id="rId8"/>
    <p:sldId id="274" r:id="rId9"/>
    <p:sldId id="275" r:id="rId10"/>
    <p:sldId id="276" r:id="rId11"/>
    <p:sldId id="277" r:id="rId12"/>
    <p:sldId id="278" r:id="rId13"/>
    <p:sldId id="326" r:id="rId14"/>
    <p:sldId id="260" r:id="rId15"/>
    <p:sldId id="279" r:id="rId16"/>
    <p:sldId id="334" r:id="rId17"/>
    <p:sldId id="335" r:id="rId18"/>
    <p:sldId id="261" r:id="rId19"/>
    <p:sldId id="333" r:id="rId20"/>
    <p:sldId id="281" r:id="rId21"/>
    <p:sldId id="336" r:id="rId22"/>
    <p:sldId id="337" r:id="rId23"/>
    <p:sldId id="338" r:id="rId24"/>
    <p:sldId id="339" r:id="rId25"/>
    <p:sldId id="340" r:id="rId26"/>
    <p:sldId id="341" r:id="rId27"/>
    <p:sldId id="282" r:id="rId28"/>
    <p:sldId id="283" r:id="rId29"/>
    <p:sldId id="290" r:id="rId30"/>
    <p:sldId id="342" r:id="rId31"/>
    <p:sldId id="343" r:id="rId32"/>
    <p:sldId id="344" r:id="rId33"/>
    <p:sldId id="284" r:id="rId34"/>
    <p:sldId id="285" r:id="rId35"/>
    <p:sldId id="286" r:id="rId36"/>
    <p:sldId id="287" r:id="rId37"/>
    <p:sldId id="345" r:id="rId38"/>
    <p:sldId id="346" r:id="rId39"/>
    <p:sldId id="296" r:id="rId40"/>
    <p:sldId id="297" r:id="rId41"/>
    <p:sldId id="298" r:id="rId42"/>
    <p:sldId id="299" r:id="rId43"/>
    <p:sldId id="347" r:id="rId44"/>
    <p:sldId id="348" r:id="rId45"/>
    <p:sldId id="300" r:id="rId46"/>
    <p:sldId id="301" r:id="rId47"/>
    <p:sldId id="302" r:id="rId48"/>
    <p:sldId id="303" r:id="rId49"/>
    <p:sldId id="349" r:id="rId50"/>
    <p:sldId id="350" r:id="rId51"/>
    <p:sldId id="304" r:id="rId52"/>
    <p:sldId id="305" r:id="rId53"/>
    <p:sldId id="306" r:id="rId54"/>
    <p:sldId id="307" r:id="rId55"/>
    <p:sldId id="351" r:id="rId56"/>
    <p:sldId id="262" r:id="rId57"/>
    <p:sldId id="353" r:id="rId58"/>
    <p:sldId id="355" r:id="rId59"/>
    <p:sldId id="354" r:id="rId60"/>
    <p:sldId id="356" r:id="rId61"/>
    <p:sldId id="361" r:id="rId62"/>
    <p:sldId id="362" r:id="rId63"/>
    <p:sldId id="360" r:id="rId64"/>
    <p:sldId id="363" r:id="rId65"/>
    <p:sldId id="365" r:id="rId66"/>
    <p:sldId id="310" r:id="rId67"/>
    <p:sldId id="311" r:id="rId68"/>
    <p:sldId id="366" r:id="rId69"/>
    <p:sldId id="352" r:id="rId70"/>
    <p:sldId id="367" r:id="rId71"/>
    <p:sldId id="312" r:id="rId72"/>
    <p:sldId id="313" r:id="rId73"/>
    <p:sldId id="314" r:id="rId74"/>
    <p:sldId id="315" r:id="rId75"/>
    <p:sldId id="368" r:id="rId76"/>
    <p:sldId id="264" r:id="rId77"/>
    <p:sldId id="265" r:id="rId78"/>
    <p:sldId id="317" r:id="rId79"/>
    <p:sldId id="319" r:id="rId80"/>
    <p:sldId id="320" r:id="rId81"/>
    <p:sldId id="324" r:id="rId82"/>
    <p:sldId id="371" r:id="rId83"/>
    <p:sldId id="321" r:id="rId84"/>
    <p:sldId id="322" r:id="rId85"/>
    <p:sldId id="323" r:id="rId86"/>
    <p:sldId id="369" r:id="rId87"/>
    <p:sldId id="266" r:id="rId88"/>
    <p:sldId id="372" r:id="rId89"/>
    <p:sldId id="374" r:id="rId90"/>
    <p:sldId id="325" r:id="rId91"/>
    <p:sldId id="267" r:id="rId92"/>
    <p:sldId id="373" r:id="rId93"/>
    <p:sldId id="375" r:id="rId94"/>
    <p:sldId id="370" r:id="rId95"/>
  </p:sldIdLst>
  <p:sldSz cx="6858000" cy="5143500"/>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16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0C0"/>
    <a:srgbClr val="37838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09" autoAdjust="0"/>
    <p:restoredTop sz="94660"/>
  </p:normalViewPr>
  <p:slideViewPr>
    <p:cSldViewPr>
      <p:cViewPr varScale="1">
        <p:scale>
          <a:sx n="81" d="100"/>
          <a:sy n="81" d="100"/>
        </p:scale>
        <p:origin x="780" y="32"/>
      </p:cViewPr>
      <p:guideLst>
        <p:guide orient="horz" pos="1620"/>
        <p:guide pos="216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97"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4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80013" y="0"/>
            <a:ext cx="3962400" cy="344488"/>
          </a:xfrm>
          <a:prstGeom prst="rect">
            <a:avLst/>
          </a:prstGeom>
        </p:spPr>
        <p:txBody>
          <a:bodyPr vert="horz" lIns="91440" tIns="45720" rIns="91440" bIns="45720" rtlCol="0"/>
          <a:lstStyle>
            <a:lvl1pPr algn="r">
              <a:defRPr sz="1200"/>
            </a:lvl1pPr>
          </a:lstStyle>
          <a:p>
            <a:fld id="{50684C47-BFA9-446E-84EB-3B0076746E56}" type="datetimeFigureOut">
              <a:rPr lang="en-US" smtClean="0"/>
              <a:t>4/10/2020</a:t>
            </a:fld>
            <a:endParaRPr lang="en-US"/>
          </a:p>
        </p:txBody>
      </p:sp>
      <p:sp>
        <p:nvSpPr>
          <p:cNvPr id="4" name="Slide Image Placeholder 3"/>
          <p:cNvSpPr>
            <a:spLocks noGrp="1" noRot="1" noChangeAspect="1"/>
          </p:cNvSpPr>
          <p:nvPr>
            <p:ph type="sldImg" idx="2"/>
          </p:nvPr>
        </p:nvSpPr>
        <p:spPr>
          <a:xfrm>
            <a:off x="3028950" y="857250"/>
            <a:ext cx="30861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300413"/>
            <a:ext cx="7315200" cy="270033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513"/>
            <a:ext cx="3962400" cy="3444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80013" y="6513513"/>
            <a:ext cx="3962400" cy="344487"/>
          </a:xfrm>
          <a:prstGeom prst="rect">
            <a:avLst/>
          </a:prstGeom>
        </p:spPr>
        <p:txBody>
          <a:bodyPr vert="horz" lIns="91440" tIns="45720" rIns="91440" bIns="45720" rtlCol="0" anchor="b"/>
          <a:lstStyle>
            <a:lvl1pPr algn="r">
              <a:defRPr sz="1200"/>
            </a:lvl1pPr>
          </a:lstStyle>
          <a:p>
            <a:fld id="{844E4B54-FD9F-4768-A8F3-1AEA11E01A5B}" type="slidenum">
              <a:rPr lang="en-US" smtClean="0"/>
              <a:t>‹#›</a:t>
            </a:fld>
            <a:endParaRPr lang="en-US"/>
          </a:p>
        </p:txBody>
      </p:sp>
    </p:spTree>
    <p:extLst>
      <p:ext uri="{BB962C8B-B14F-4D97-AF65-F5344CB8AC3E}">
        <p14:creationId xmlns:p14="http://schemas.microsoft.com/office/powerpoint/2010/main" val="11407880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14350" y="1597820"/>
            <a:ext cx="5829300" cy="1102519"/>
          </a:xfrm>
        </p:spPr>
        <p:txBody>
          <a:bodyPr/>
          <a:lstStyle/>
          <a:p>
            <a:r>
              <a:rPr lang="en-US"/>
              <a:t>Click to edit Master title style</a:t>
            </a:r>
          </a:p>
        </p:txBody>
      </p:sp>
      <p:sp>
        <p:nvSpPr>
          <p:cNvPr id="3" name="Subtitle 2"/>
          <p:cNvSpPr>
            <a:spLocks noGrp="1"/>
          </p:cNvSpPr>
          <p:nvPr>
            <p:ph type="subTitle" idx="1"/>
          </p:nvPr>
        </p:nvSpPr>
        <p:spPr>
          <a:xfrm>
            <a:off x="1028700" y="2914650"/>
            <a:ext cx="48006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E1CD004B-BB0D-44AE-9922-D3E053668E39}" type="datetimeFigureOut">
              <a:rPr lang="en-US" smtClean="0"/>
              <a:t>4/10/2020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4B06836-E348-478D-91AF-472287C377E3}" type="slidenum">
              <a:rPr lang="en-US" smtClean="0"/>
              <a:t>‹#›</a:t>
            </a:fld>
            <a:endParaRPr lang="en-US"/>
          </a:p>
        </p:txBody>
      </p:sp>
    </p:spTree>
    <p:extLst>
      <p:ext uri="{BB962C8B-B14F-4D97-AF65-F5344CB8AC3E}">
        <p14:creationId xmlns:p14="http://schemas.microsoft.com/office/powerpoint/2010/main" val="7391913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800" b="1"/>
            </a:lvl1pPr>
          </a:lstStyle>
          <a:p>
            <a:r>
              <a:rPr lang="en-US" dirty="0"/>
              <a:t>Click to edit Master title style</a:t>
            </a:r>
          </a:p>
        </p:txBody>
      </p:sp>
      <p:sp>
        <p:nvSpPr>
          <p:cNvPr id="3" name="Content Placeholder 2"/>
          <p:cNvSpPr>
            <a:spLocks noGrp="1"/>
          </p:cNvSpPr>
          <p:nvPr>
            <p:ph idx="1"/>
          </p:nvPr>
        </p:nvSpPr>
        <p:spPr/>
        <p:txBody>
          <a:bodyPr/>
          <a:lstStyle>
            <a:lvl1pPr>
              <a:defRPr sz="2200"/>
            </a:lvl1pPr>
            <a:lvl2pPr>
              <a:defRPr sz="2600"/>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E1CD004B-BB0D-44AE-9922-D3E053668E39}" type="datetimeFigureOut">
              <a:rPr lang="en-US" smtClean="0"/>
              <a:t>4/10/2020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4B06836-E348-478D-91AF-472287C377E3}" type="slidenum">
              <a:rPr lang="en-US" smtClean="0"/>
              <a:t>‹#›</a:t>
            </a:fld>
            <a:endParaRPr lang="en-US"/>
          </a:p>
        </p:txBody>
      </p:sp>
    </p:spTree>
    <p:extLst>
      <p:ext uri="{BB962C8B-B14F-4D97-AF65-F5344CB8AC3E}">
        <p14:creationId xmlns:p14="http://schemas.microsoft.com/office/powerpoint/2010/main" val="20462190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42900" y="205979"/>
            <a:ext cx="6172200" cy="85725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342900" y="1200151"/>
            <a:ext cx="6172200" cy="339447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342900" y="4767263"/>
            <a:ext cx="16002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E1CD004B-BB0D-44AE-9922-D3E053668E39}" type="datetimeFigureOut">
              <a:rPr lang="en-US" smtClean="0"/>
              <a:t>4/10/2020</a:t>
            </a:fld>
            <a:endParaRPr lang="en-US"/>
          </a:p>
        </p:txBody>
      </p:sp>
      <p:sp>
        <p:nvSpPr>
          <p:cNvPr id="5" name="Footer Placeholder 4"/>
          <p:cNvSpPr>
            <a:spLocks noGrp="1"/>
          </p:cNvSpPr>
          <p:nvPr>
            <p:ph type="ftr" sz="quarter" idx="3"/>
          </p:nvPr>
        </p:nvSpPr>
        <p:spPr>
          <a:xfrm>
            <a:off x="2343150" y="4767263"/>
            <a:ext cx="21717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914900" y="4767263"/>
            <a:ext cx="16002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04B06836-E348-478D-91AF-472287C377E3}" type="slidenum">
              <a:rPr lang="en-US" smtClean="0"/>
              <a:t>‹#›</a:t>
            </a:fld>
            <a:endParaRPr lang="en-US"/>
          </a:p>
        </p:txBody>
      </p:sp>
    </p:spTree>
    <p:extLst>
      <p:ext uri="{BB962C8B-B14F-4D97-AF65-F5344CB8AC3E}">
        <p14:creationId xmlns:p14="http://schemas.microsoft.com/office/powerpoint/2010/main" val="1574893394"/>
      </p:ext>
    </p:extLst>
  </p:cSld>
  <p:clrMap bg1="lt1" tx1="dk1" bg2="lt2" tx2="dk2" accent1="accent1" accent2="accent2" accent3="accent3" accent4="accent4" accent5="accent5" accent6="accent6" hlink="hlink" folHlink="folHlink"/>
  <p:sldLayoutIdLst>
    <p:sldLayoutId id="2147483649" r:id="rId1"/>
    <p:sldLayoutId id="2147483650" r:id="rId2"/>
  </p:sldLayoutIdLst>
  <p:txStyles>
    <p:titleStyle>
      <a:lvl1pPr algn="ctr" defTabSz="914400" rtl="0" eaLnBrk="1" latinLnBrk="0" hangingPunct="1">
        <a:spcBef>
          <a:spcPct val="0"/>
        </a:spcBef>
        <a:buNone/>
        <a:defRPr sz="2800" b="1"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6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hyperlink" Target="http://www.youtube.com/c/DigitalLogicProgramming_LaMeres" TargetMode="External"/><Relationship Id="rId4" Type="http://schemas.openxmlformats.org/officeDocument/2006/relationships/image" Target="../media/image12.jpeg"/></Relationships>
</file>

<file path=ppt/slides/_rels/slide1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hyperlink" Target="http://www.youtube.com/c/DigitalLogicProgramming_LaMeres" TargetMode="External"/><Relationship Id="rId4" Type="http://schemas.openxmlformats.org/officeDocument/2006/relationships/image" Target="../media/image12.jpeg"/></Relationships>
</file>

<file path=ppt/slides/_rels/slide3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hyperlink" Target="https://neodem.wp.horizon.ac.uk/" TargetMode="External"/><Relationship Id="rId2" Type="http://schemas.openxmlformats.org/officeDocument/2006/relationships/image" Target="../media/image21.jp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3.jp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hyperlink" Target="http://www.youtube.com/c/DigitalLogicProgramming_LaMeres" TargetMode="External"/><Relationship Id="rId4" Type="http://schemas.openxmlformats.org/officeDocument/2006/relationships/image" Target="../media/image12.jpeg"/></Relationships>
</file>

<file path=ppt/slides/_rels/slide3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hyperlink" Target="https://neodem.wp.horizon.ac.uk/" TargetMode="External"/><Relationship Id="rId2" Type="http://schemas.openxmlformats.org/officeDocument/2006/relationships/image" Target="../media/image21.jp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23.jp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hyperlink" Target="http://www.youtube.com/c/DigitalLogicProgramming_LaMeres" TargetMode="External"/><Relationship Id="rId4" Type="http://schemas.openxmlformats.org/officeDocument/2006/relationships/image" Target="../media/image12.jpeg"/></Relationships>
</file>

<file path=ppt/slides/_rels/slide4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hyperlink" Target="https://neodem.wp.horizon.ac.uk/" TargetMode="External"/><Relationship Id="rId2" Type="http://schemas.openxmlformats.org/officeDocument/2006/relationships/image" Target="../media/image21.jp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30.jp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hyperlink" Target="http://www.youtube.com/c/DigitalLogicProgramming_LaMeres" TargetMode="External"/><Relationship Id="rId4" Type="http://schemas.openxmlformats.org/officeDocument/2006/relationships/image" Target="../media/image12.jpeg"/></Relationships>
</file>

<file path=ppt/slides/_rels/slide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hyperlink" Target="https://neodem.wp.horizon.ac.uk/" TargetMode="External"/><Relationship Id="rId2" Type="http://schemas.openxmlformats.org/officeDocument/2006/relationships/image" Target="../media/image21.jp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image" Target="../media/image30.jp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hyperlink" Target="http://www.youtube.com/c/DigitalLogicProgramming_LaMeres" TargetMode="External"/><Relationship Id="rId4" Type="http://schemas.openxmlformats.org/officeDocument/2006/relationships/image" Target="../media/image12.jpeg"/></Relationships>
</file>

<file path=ppt/slides/_rels/slide5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hyperlink" Target="http://www.youtube.com/c/DigitalLogicProgramming_LaMeres" TargetMode="External"/><Relationship Id="rId4" Type="http://schemas.openxmlformats.org/officeDocument/2006/relationships/image" Target="../media/image12.jpeg"/></Relationships>
</file>

<file path=ppt/slides/_rels/slide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hyperlink" Target="https://neodem.wp.horizon.ac.uk/" TargetMode="External"/><Relationship Id="rId2" Type="http://schemas.openxmlformats.org/officeDocument/2006/relationships/image" Target="../media/image21.jpg"/><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image" Target="../media/image40.jpg"/><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hyperlink" Target="http://www.youtube.com/c/DigitalLogicProgramming_LaMeres" TargetMode="External"/><Relationship Id="rId4" Type="http://schemas.openxmlformats.org/officeDocument/2006/relationships/image" Target="../media/image12.jpeg"/></Relationships>
</file>

<file path=ppt/slides/_rels/slide7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3" Type="http://schemas.openxmlformats.org/officeDocument/2006/relationships/hyperlink" Target="https://neodem.wp.horizon.ac.uk/" TargetMode="External"/><Relationship Id="rId2" Type="http://schemas.openxmlformats.org/officeDocument/2006/relationships/image" Target="../media/image21.jpg"/><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image" Target="../media/image47.jpg"/><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hyperlink" Target="http://www.youtube.com/c/DigitalLogicProgramming_LaMeres" TargetMode="External"/><Relationship Id="rId4" Type="http://schemas.openxmlformats.org/officeDocument/2006/relationships/image" Target="../media/image12.jpeg"/></Relationships>
</file>

<file path=ppt/slides/_rels/slide8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3" Type="http://schemas.openxmlformats.org/officeDocument/2006/relationships/hyperlink" Target="https://neodem.wp.horizon.ac.uk/" TargetMode="External"/><Relationship Id="rId2" Type="http://schemas.openxmlformats.org/officeDocument/2006/relationships/image" Target="../media/image21.jp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3" Type="http://schemas.openxmlformats.org/officeDocument/2006/relationships/hyperlink" Target="https://neodem.wp.horizon.ac.uk/" TargetMode="External"/><Relationship Id="rId2" Type="http://schemas.openxmlformats.org/officeDocument/2006/relationships/image" Target="../media/image21.jpg"/><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jpeg"/><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hyperlink" Target="http://www.youtube.com/c/DigitalLogicProgramming_LaMeres" TargetMode="External"/><Relationship Id="rId4" Type="http://schemas.openxmlformats.org/officeDocument/2006/relationships/image" Target="../media/image12.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4705350"/>
            <a:ext cx="6858000" cy="43815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 name="Subtitle 2"/>
          <p:cNvSpPr>
            <a:spLocks noGrp="1"/>
          </p:cNvSpPr>
          <p:nvPr>
            <p:ph type="subTitle" idx="1"/>
          </p:nvPr>
        </p:nvSpPr>
        <p:spPr>
          <a:xfrm>
            <a:off x="4191000" y="4739640"/>
            <a:ext cx="2590800" cy="331469"/>
          </a:xfrm>
        </p:spPr>
        <p:txBody>
          <a:bodyPr>
            <a:normAutofit lnSpcReduction="10000"/>
          </a:bodyPr>
          <a:lstStyle/>
          <a:p>
            <a:r>
              <a:rPr lang="en-US" sz="1600" b="1" cap="small" dirty="0">
                <a:solidFill>
                  <a:schemeClr val="bg1"/>
                </a:solidFill>
                <a:latin typeface="Arial" panose="020B0604020202020204" pitchFamily="34" charset="0"/>
                <a:cs typeface="Arial" panose="020B0604020202020204" pitchFamily="34" charset="0"/>
              </a:rPr>
              <a:t>Brock J. </a:t>
            </a:r>
            <a:r>
              <a:rPr lang="en-US" sz="1400" b="1" cap="small" dirty="0">
                <a:solidFill>
                  <a:schemeClr val="bg1"/>
                </a:solidFill>
                <a:latin typeface="Arial" panose="020B0604020202020204" pitchFamily="34" charset="0"/>
                <a:cs typeface="Arial" panose="020B0604020202020204" pitchFamily="34" charset="0"/>
              </a:rPr>
              <a:t>LaMeres</a:t>
            </a:r>
            <a:r>
              <a:rPr lang="en-US" sz="1600" b="1" cap="small" dirty="0">
                <a:solidFill>
                  <a:schemeClr val="bg1"/>
                </a:solidFill>
                <a:latin typeface="Arial" panose="020B0604020202020204" pitchFamily="34" charset="0"/>
                <a:cs typeface="Arial" panose="020B0604020202020204" pitchFamily="34" charset="0"/>
              </a:rPr>
              <a:t>, Ph.D.</a:t>
            </a:r>
          </a:p>
        </p:txBody>
      </p:sp>
      <p:sp>
        <p:nvSpPr>
          <p:cNvPr id="8" name="TextBox 7"/>
          <p:cNvSpPr txBox="1"/>
          <p:nvPr/>
        </p:nvSpPr>
        <p:spPr>
          <a:xfrm>
            <a:off x="76200" y="819150"/>
            <a:ext cx="6629400" cy="400110"/>
          </a:xfrm>
          <a:prstGeom prst="rect">
            <a:avLst/>
          </a:prstGeom>
          <a:noFill/>
        </p:spPr>
        <p:txBody>
          <a:bodyPr wrap="square" rtlCol="0">
            <a:spAutoFit/>
          </a:bodyPr>
          <a:lstStyle/>
          <a:p>
            <a:r>
              <a:rPr lang="en-US" sz="2000" b="1" cap="small" dirty="0">
                <a:solidFill>
                  <a:schemeClr val="accent2"/>
                </a:solidFill>
                <a:latin typeface="Arial" panose="020B0604020202020204" pitchFamily="34" charset="0"/>
                <a:cs typeface="Arial" panose="020B0604020202020204" pitchFamily="34" charset="0"/>
              </a:rPr>
              <a:t>Chapter 12: Introduction to Timers</a:t>
            </a:r>
            <a:endParaRPr lang="en-US" sz="2200" b="1" cap="small" dirty="0">
              <a:solidFill>
                <a:schemeClr val="accent2"/>
              </a:solidFill>
              <a:latin typeface="Arial" panose="020B0604020202020204" pitchFamily="34" charset="0"/>
              <a:cs typeface="Arial" panose="020B0604020202020204" pitchFamily="34" charset="0"/>
            </a:endParaRPr>
          </a:p>
        </p:txBody>
      </p:sp>
      <p:sp>
        <p:nvSpPr>
          <p:cNvPr id="7" name="Rectangle 6"/>
          <p:cNvSpPr/>
          <p:nvPr/>
        </p:nvSpPr>
        <p:spPr>
          <a:xfrm>
            <a:off x="0" y="1"/>
            <a:ext cx="6858000" cy="81915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 name="Title 1"/>
          <p:cNvSpPr>
            <a:spLocks noGrp="1"/>
          </p:cNvSpPr>
          <p:nvPr>
            <p:ph type="ctrTitle"/>
          </p:nvPr>
        </p:nvSpPr>
        <p:spPr>
          <a:xfrm>
            <a:off x="0" y="11431"/>
            <a:ext cx="6858000" cy="807719"/>
          </a:xfrm>
        </p:spPr>
        <p:txBody>
          <a:bodyPr anchor="ctr">
            <a:normAutofit/>
          </a:bodyPr>
          <a:lstStyle/>
          <a:p>
            <a:r>
              <a:rPr lang="en-US" sz="2200" cap="small" dirty="0">
                <a:solidFill>
                  <a:schemeClr val="bg1"/>
                </a:solidFill>
                <a:latin typeface="Arial" panose="020B0604020202020204" pitchFamily="34" charset="0"/>
                <a:cs typeface="Arial" panose="020B0604020202020204" pitchFamily="34" charset="0"/>
              </a:rPr>
              <a:t>Embedded Systems Design</a:t>
            </a:r>
            <a:endParaRPr lang="en-US" sz="2400" cap="small" dirty="0">
              <a:solidFill>
                <a:schemeClr val="bg1"/>
              </a:solidFill>
              <a:latin typeface="Arial" panose="020B0604020202020204" pitchFamily="34" charset="0"/>
              <a:cs typeface="Arial" panose="020B0604020202020204" pitchFamily="34" charset="0"/>
            </a:endParaRPr>
          </a:p>
        </p:txBody>
      </p:sp>
      <p:sp>
        <p:nvSpPr>
          <p:cNvPr id="12" name="Subtitle 2"/>
          <p:cNvSpPr txBox="1">
            <a:spLocks/>
          </p:cNvSpPr>
          <p:nvPr/>
        </p:nvSpPr>
        <p:spPr>
          <a:xfrm>
            <a:off x="304798" y="1200150"/>
            <a:ext cx="6400801" cy="331469"/>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anose="020B0604020202020204" pitchFamily="34" charset="0"/>
              <a:buNone/>
              <a:defRPr sz="2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6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marL="457200" indent="-457200" algn="l"/>
            <a:r>
              <a:rPr lang="en-US" sz="1600" b="1" cap="small" dirty="0">
                <a:solidFill>
                  <a:schemeClr val="accent2"/>
                </a:solidFill>
                <a:latin typeface="Arial" panose="020B0604020202020204" pitchFamily="34" charset="0"/>
                <a:cs typeface="Arial" panose="020B0604020202020204" pitchFamily="34" charset="0"/>
              </a:rPr>
              <a:t>12.1	Timer Overview</a:t>
            </a:r>
          </a:p>
        </p:txBody>
      </p:sp>
      <p:sp>
        <p:nvSpPr>
          <p:cNvPr id="15" name="Subtitle 2"/>
          <p:cNvSpPr txBox="1">
            <a:spLocks/>
          </p:cNvSpPr>
          <p:nvPr/>
        </p:nvSpPr>
        <p:spPr>
          <a:xfrm>
            <a:off x="-342900" y="4445783"/>
            <a:ext cx="2819400" cy="292422"/>
          </a:xfrm>
          <a:prstGeom prst="rect">
            <a:avLst/>
          </a:prstGeom>
        </p:spPr>
        <p:txBody>
          <a:bodyPr vert="horz" lIns="91440" tIns="45720" rIns="91440" bIns="45720" rtlCol="0" anchor="ctr">
            <a:noAutofit/>
          </a:bodyPr>
          <a:lstStyle>
            <a:lvl1pPr marL="0" indent="0" algn="ctr" defTabSz="914400" rtl="0" eaLnBrk="1" latinLnBrk="0" hangingPunct="1">
              <a:spcBef>
                <a:spcPct val="20000"/>
              </a:spcBef>
              <a:buFont typeface="Arial" panose="020B0604020202020204" pitchFamily="34" charset="0"/>
              <a:buNone/>
              <a:defRPr sz="2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6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endParaRPr lang="en-US" sz="1000" dirty="0">
              <a:solidFill>
                <a:schemeClr val="accent2"/>
              </a:solidFill>
              <a:latin typeface="Arial" panose="020B0604020202020204" pitchFamily="34" charset="0"/>
              <a:cs typeface="Arial" panose="020B0604020202020204" pitchFamily="34" charset="0"/>
            </a:endParaRPr>
          </a:p>
        </p:txBody>
      </p:sp>
      <p:pic>
        <p:nvPicPr>
          <p:cNvPr id="17" name="Picture 16">
            <a:extLst>
              <a:ext uri="{FF2B5EF4-FFF2-40B4-BE49-F238E27FC236}">
                <a16:creationId xmlns:a16="http://schemas.microsoft.com/office/drawing/2014/main" id="{127DF57C-DB45-4BF3-B3DB-3AA14A3107F4}"/>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0177" r="43030" b="39259"/>
          <a:stretch/>
        </p:blipFill>
        <p:spPr>
          <a:xfrm>
            <a:off x="4953000" y="2952750"/>
            <a:ext cx="1219200" cy="1612490"/>
          </a:xfrm>
          <a:prstGeom prst="rect">
            <a:avLst/>
          </a:prstGeom>
        </p:spPr>
      </p:pic>
      <p:pic>
        <p:nvPicPr>
          <p:cNvPr id="18" name="Picture 17" descr="A close up of a sign&#10;&#10;Description automatically generated">
            <a:extLst>
              <a:ext uri="{FF2B5EF4-FFF2-40B4-BE49-F238E27FC236}">
                <a16:creationId xmlns:a16="http://schemas.microsoft.com/office/drawing/2014/main" id="{81DFE766-8CB7-4290-8ABE-61C806406C9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19200" y="1742119"/>
            <a:ext cx="1937664" cy="2710855"/>
          </a:xfrm>
          <a:prstGeom prst="rect">
            <a:avLst/>
          </a:prstGeom>
        </p:spPr>
      </p:pic>
    </p:spTree>
    <p:extLst>
      <p:ext uri="{BB962C8B-B14F-4D97-AF65-F5344CB8AC3E}">
        <p14:creationId xmlns:p14="http://schemas.microsoft.com/office/powerpoint/2010/main" val="35930687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4857750"/>
            <a:ext cx="6858000" cy="28575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 name="Subtitle 2"/>
          <p:cNvSpPr>
            <a:spLocks noGrp="1"/>
          </p:cNvSpPr>
          <p:nvPr>
            <p:ph type="subTitle" idx="1"/>
          </p:nvPr>
        </p:nvSpPr>
        <p:spPr>
          <a:xfrm>
            <a:off x="5257800" y="4846320"/>
            <a:ext cx="1600200" cy="285750"/>
          </a:xfrm>
        </p:spPr>
        <p:txBody>
          <a:bodyPr>
            <a:noAutofit/>
          </a:bodyPr>
          <a:lstStyle/>
          <a:p>
            <a:r>
              <a:rPr lang="en-US" sz="1000" b="1" cap="small" dirty="0">
                <a:solidFill>
                  <a:schemeClr val="bg1"/>
                </a:solidFill>
                <a:latin typeface="Arial" panose="020B0604020202020204" pitchFamily="34" charset="0"/>
                <a:cs typeface="Arial" panose="020B0604020202020204" pitchFamily="34" charset="0"/>
              </a:rPr>
              <a:t>12.1     Timer Overview</a:t>
            </a:r>
          </a:p>
        </p:txBody>
      </p:sp>
      <p:sp>
        <p:nvSpPr>
          <p:cNvPr id="8" name="TextBox 7"/>
          <p:cNvSpPr txBox="1"/>
          <p:nvPr/>
        </p:nvSpPr>
        <p:spPr>
          <a:xfrm>
            <a:off x="0" y="492887"/>
            <a:ext cx="6629400" cy="400110"/>
          </a:xfrm>
          <a:prstGeom prst="rect">
            <a:avLst/>
          </a:prstGeom>
          <a:noFill/>
        </p:spPr>
        <p:txBody>
          <a:bodyPr wrap="square" rtlCol="0">
            <a:spAutoFit/>
          </a:bodyPr>
          <a:lstStyle/>
          <a:p>
            <a:r>
              <a:rPr lang="en-US" sz="2000" b="1" cap="small" dirty="0">
                <a:solidFill>
                  <a:schemeClr val="accent2"/>
                </a:solidFill>
                <a:latin typeface="Arial" panose="020B0604020202020204" pitchFamily="34" charset="0"/>
                <a:cs typeface="Arial" panose="020B0604020202020204" pitchFamily="34" charset="0"/>
              </a:rPr>
              <a:t>12.1 Timer Overview</a:t>
            </a:r>
            <a:endParaRPr lang="en-US" sz="2200" b="1" cap="small" dirty="0">
              <a:solidFill>
                <a:schemeClr val="accent2"/>
              </a:solidFill>
              <a:latin typeface="Arial" panose="020B0604020202020204" pitchFamily="34" charset="0"/>
              <a:cs typeface="Arial" panose="020B0604020202020204" pitchFamily="34" charset="0"/>
            </a:endParaRPr>
          </a:p>
        </p:txBody>
      </p:sp>
      <p:sp>
        <p:nvSpPr>
          <p:cNvPr id="7" name="Rectangle 6"/>
          <p:cNvSpPr/>
          <p:nvPr/>
        </p:nvSpPr>
        <p:spPr>
          <a:xfrm>
            <a:off x="0" y="1"/>
            <a:ext cx="6858000" cy="47303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 name="Title 1"/>
          <p:cNvSpPr>
            <a:spLocks noGrp="1"/>
          </p:cNvSpPr>
          <p:nvPr>
            <p:ph type="ctrTitle"/>
          </p:nvPr>
        </p:nvSpPr>
        <p:spPr>
          <a:xfrm>
            <a:off x="0" y="11431"/>
            <a:ext cx="6858000" cy="461605"/>
          </a:xfrm>
        </p:spPr>
        <p:txBody>
          <a:bodyPr anchor="ctr">
            <a:noAutofit/>
          </a:bodyPr>
          <a:lstStyle/>
          <a:p>
            <a:pPr algn="l"/>
            <a:r>
              <a:rPr lang="en-US" sz="1600" cap="small" dirty="0">
                <a:solidFill>
                  <a:schemeClr val="bg1"/>
                </a:solidFill>
                <a:latin typeface="Arial" panose="020B0604020202020204" pitchFamily="34" charset="0"/>
                <a:cs typeface="Arial" panose="020B0604020202020204" pitchFamily="34" charset="0"/>
              </a:rPr>
              <a:t>Ch. 12: Introduction to Timers</a:t>
            </a:r>
          </a:p>
        </p:txBody>
      </p:sp>
      <p:sp>
        <p:nvSpPr>
          <p:cNvPr id="10" name="Subtitle 2">
            <a:extLst>
              <a:ext uri="{FF2B5EF4-FFF2-40B4-BE49-F238E27FC236}">
                <a16:creationId xmlns:a16="http://schemas.microsoft.com/office/drawing/2014/main" id="{C275F123-8DCA-4A4C-A4D0-B98B890D49FB}"/>
              </a:ext>
            </a:extLst>
          </p:cNvPr>
          <p:cNvSpPr txBox="1">
            <a:spLocks/>
          </p:cNvSpPr>
          <p:nvPr/>
        </p:nvSpPr>
        <p:spPr>
          <a:xfrm>
            <a:off x="190500" y="895155"/>
            <a:ext cx="6667500" cy="2881801"/>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anose="020B0604020202020204" pitchFamily="34" charset="0"/>
              <a:buNone/>
              <a:defRPr sz="2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6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marL="228600" indent="-228600" algn="l">
              <a:buFont typeface="Arial" panose="020B0604020202020204" pitchFamily="34" charset="0"/>
              <a:buChar char="•"/>
            </a:pPr>
            <a:r>
              <a:rPr lang="en-US" sz="1600" dirty="0">
                <a:solidFill>
                  <a:schemeClr val="accent2"/>
                </a:solidFill>
                <a:latin typeface="Arial" panose="020B0604020202020204" pitchFamily="34" charset="0"/>
                <a:cs typeface="Arial" panose="020B0604020202020204" pitchFamily="34" charset="0"/>
              </a:rPr>
              <a:t>Often when tracking the time elapsed between two external events with a timer, there can be multiple timer overflows between the events.</a:t>
            </a:r>
          </a:p>
          <a:p>
            <a:pPr marL="228600" indent="-228600" algn="l">
              <a:buFont typeface="Arial" panose="020B0604020202020204" pitchFamily="34" charset="0"/>
              <a:buChar char="•"/>
            </a:pPr>
            <a:endParaRPr lang="en-US" sz="1600" dirty="0">
              <a:solidFill>
                <a:schemeClr val="accent2"/>
              </a:solidFill>
              <a:latin typeface="Arial" panose="020B0604020202020204" pitchFamily="34" charset="0"/>
              <a:cs typeface="Arial" panose="020B0604020202020204" pitchFamily="34" charset="0"/>
            </a:endParaRPr>
          </a:p>
          <a:p>
            <a:pPr marL="228600" indent="-228600" algn="l">
              <a:buFont typeface="Arial" panose="020B0604020202020204" pitchFamily="34" charset="0"/>
              <a:buChar char="•"/>
            </a:pPr>
            <a:r>
              <a:rPr lang="en-US" sz="1600" dirty="0">
                <a:solidFill>
                  <a:schemeClr val="accent2"/>
                </a:solidFill>
                <a:latin typeface="Arial" panose="020B0604020202020204" pitchFamily="34" charset="0"/>
                <a:cs typeface="Arial" panose="020B0604020202020204" pitchFamily="34" charset="0"/>
              </a:rPr>
              <a:t>This means that we must account for the additional time beyond simply subtracting two specific timer values.</a:t>
            </a:r>
          </a:p>
        </p:txBody>
      </p:sp>
      <p:pic>
        <p:nvPicPr>
          <p:cNvPr id="19" name="Picture 18">
            <a:extLst>
              <a:ext uri="{FF2B5EF4-FFF2-40B4-BE49-F238E27FC236}">
                <a16:creationId xmlns:a16="http://schemas.microsoft.com/office/drawing/2014/main" id="{063899C6-F4F8-45EE-997C-4289219C378B}"/>
              </a:ext>
            </a:extLst>
          </p:cNvPr>
          <p:cNvPicPr>
            <a:picLocks noChangeAspect="1"/>
          </p:cNvPicPr>
          <p:nvPr/>
        </p:nvPicPr>
        <p:blipFill rotWithShape="1">
          <a:blip r:embed="rId2">
            <a:extLst>
              <a:ext uri="{28A0092B-C50C-407E-A947-70E740481C1C}">
                <a14:useLocalDpi xmlns:a14="http://schemas.microsoft.com/office/drawing/2010/main" val="0"/>
              </a:ext>
            </a:extLst>
          </a:blip>
          <a:srcRect l="40045" t="15118" r="2921" b="42441"/>
          <a:stretch/>
        </p:blipFill>
        <p:spPr>
          <a:xfrm>
            <a:off x="1676400" y="2913789"/>
            <a:ext cx="3581400" cy="1524000"/>
          </a:xfrm>
          <a:prstGeom prst="rect">
            <a:avLst/>
          </a:prstGeom>
        </p:spPr>
      </p:pic>
    </p:spTree>
    <p:extLst>
      <p:ext uri="{BB962C8B-B14F-4D97-AF65-F5344CB8AC3E}">
        <p14:creationId xmlns:p14="http://schemas.microsoft.com/office/powerpoint/2010/main" val="24869601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4857750"/>
            <a:ext cx="6858000" cy="28575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 name="Subtitle 2"/>
          <p:cNvSpPr>
            <a:spLocks noGrp="1"/>
          </p:cNvSpPr>
          <p:nvPr>
            <p:ph type="subTitle" idx="1"/>
          </p:nvPr>
        </p:nvSpPr>
        <p:spPr>
          <a:xfrm>
            <a:off x="5257800" y="4846320"/>
            <a:ext cx="1600200" cy="285750"/>
          </a:xfrm>
        </p:spPr>
        <p:txBody>
          <a:bodyPr>
            <a:noAutofit/>
          </a:bodyPr>
          <a:lstStyle/>
          <a:p>
            <a:r>
              <a:rPr lang="en-US" sz="1000" b="1" cap="small" dirty="0">
                <a:solidFill>
                  <a:schemeClr val="bg1"/>
                </a:solidFill>
                <a:latin typeface="Arial" panose="020B0604020202020204" pitchFamily="34" charset="0"/>
                <a:cs typeface="Arial" panose="020B0604020202020204" pitchFamily="34" charset="0"/>
              </a:rPr>
              <a:t>12.1     Timer Overview</a:t>
            </a:r>
          </a:p>
        </p:txBody>
      </p:sp>
      <p:sp>
        <p:nvSpPr>
          <p:cNvPr id="8" name="TextBox 7"/>
          <p:cNvSpPr txBox="1"/>
          <p:nvPr/>
        </p:nvSpPr>
        <p:spPr>
          <a:xfrm>
            <a:off x="0" y="492887"/>
            <a:ext cx="6629400" cy="707886"/>
          </a:xfrm>
          <a:prstGeom prst="rect">
            <a:avLst/>
          </a:prstGeom>
          <a:noFill/>
        </p:spPr>
        <p:txBody>
          <a:bodyPr wrap="square" rtlCol="0">
            <a:spAutoFit/>
          </a:bodyPr>
          <a:lstStyle/>
          <a:p>
            <a:r>
              <a:rPr lang="en-US" sz="2000" b="1" cap="small" dirty="0">
                <a:solidFill>
                  <a:schemeClr val="accent2"/>
                </a:solidFill>
                <a:latin typeface="Arial" panose="020B0604020202020204" pitchFamily="34" charset="0"/>
                <a:cs typeface="Arial" panose="020B0604020202020204" pitchFamily="34" charset="0"/>
              </a:rPr>
              <a:t>Example: Calculating the Time Between Values with Overflows</a:t>
            </a:r>
            <a:endParaRPr lang="en-US" sz="2200" b="1" dirty="0">
              <a:solidFill>
                <a:schemeClr val="accent2"/>
              </a:solidFill>
              <a:latin typeface="Arial" panose="020B0604020202020204" pitchFamily="34" charset="0"/>
              <a:cs typeface="Arial" panose="020B0604020202020204" pitchFamily="34" charset="0"/>
            </a:endParaRPr>
          </a:p>
        </p:txBody>
      </p:sp>
      <p:sp>
        <p:nvSpPr>
          <p:cNvPr id="7" name="Rectangle 6"/>
          <p:cNvSpPr/>
          <p:nvPr/>
        </p:nvSpPr>
        <p:spPr>
          <a:xfrm>
            <a:off x="0" y="1"/>
            <a:ext cx="6858000" cy="47303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 name="Title 1"/>
          <p:cNvSpPr>
            <a:spLocks noGrp="1"/>
          </p:cNvSpPr>
          <p:nvPr>
            <p:ph type="ctrTitle"/>
          </p:nvPr>
        </p:nvSpPr>
        <p:spPr>
          <a:xfrm>
            <a:off x="0" y="11431"/>
            <a:ext cx="6858000" cy="461605"/>
          </a:xfrm>
        </p:spPr>
        <p:txBody>
          <a:bodyPr anchor="ctr">
            <a:noAutofit/>
          </a:bodyPr>
          <a:lstStyle/>
          <a:p>
            <a:pPr algn="l"/>
            <a:r>
              <a:rPr lang="en-US" sz="1600" cap="small" dirty="0">
                <a:solidFill>
                  <a:schemeClr val="bg1"/>
                </a:solidFill>
                <a:latin typeface="Arial" panose="020B0604020202020204" pitchFamily="34" charset="0"/>
                <a:cs typeface="Arial" panose="020B0604020202020204" pitchFamily="34" charset="0"/>
              </a:rPr>
              <a:t>Ch. 12: Introduction to Timers</a:t>
            </a:r>
          </a:p>
        </p:txBody>
      </p:sp>
      <p:pic>
        <p:nvPicPr>
          <p:cNvPr id="20" name="Picture 19">
            <a:extLst>
              <a:ext uri="{FF2B5EF4-FFF2-40B4-BE49-F238E27FC236}">
                <a16:creationId xmlns:a16="http://schemas.microsoft.com/office/drawing/2014/main" id="{79083580-3E6C-4B6B-AE29-9D6A4D999B4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04800" y="1190675"/>
            <a:ext cx="6279354" cy="3590875"/>
          </a:xfrm>
          <a:prstGeom prst="rect">
            <a:avLst/>
          </a:prstGeom>
        </p:spPr>
      </p:pic>
    </p:spTree>
    <p:extLst>
      <p:ext uri="{BB962C8B-B14F-4D97-AF65-F5344CB8AC3E}">
        <p14:creationId xmlns:p14="http://schemas.microsoft.com/office/powerpoint/2010/main" val="4605880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4857750"/>
            <a:ext cx="6858000" cy="28575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 name="Subtitle 2"/>
          <p:cNvSpPr>
            <a:spLocks noGrp="1"/>
          </p:cNvSpPr>
          <p:nvPr>
            <p:ph type="subTitle" idx="1"/>
          </p:nvPr>
        </p:nvSpPr>
        <p:spPr>
          <a:xfrm>
            <a:off x="5257800" y="4846320"/>
            <a:ext cx="1600200" cy="285750"/>
          </a:xfrm>
        </p:spPr>
        <p:txBody>
          <a:bodyPr>
            <a:noAutofit/>
          </a:bodyPr>
          <a:lstStyle/>
          <a:p>
            <a:r>
              <a:rPr lang="en-US" sz="1000" b="1" cap="small" dirty="0">
                <a:solidFill>
                  <a:schemeClr val="bg1"/>
                </a:solidFill>
                <a:latin typeface="Arial" panose="020B0604020202020204" pitchFamily="34" charset="0"/>
                <a:cs typeface="Arial" panose="020B0604020202020204" pitchFamily="34" charset="0"/>
              </a:rPr>
              <a:t>12.1     Timer Overview</a:t>
            </a:r>
          </a:p>
        </p:txBody>
      </p:sp>
      <p:sp>
        <p:nvSpPr>
          <p:cNvPr id="8" name="TextBox 7"/>
          <p:cNvSpPr txBox="1"/>
          <p:nvPr/>
        </p:nvSpPr>
        <p:spPr>
          <a:xfrm>
            <a:off x="0" y="492887"/>
            <a:ext cx="6629400" cy="707886"/>
          </a:xfrm>
          <a:prstGeom prst="rect">
            <a:avLst/>
          </a:prstGeom>
          <a:noFill/>
        </p:spPr>
        <p:txBody>
          <a:bodyPr wrap="square" rtlCol="0">
            <a:spAutoFit/>
          </a:bodyPr>
          <a:lstStyle/>
          <a:p>
            <a:r>
              <a:rPr lang="en-US" sz="2000" b="1" cap="small" dirty="0">
                <a:solidFill>
                  <a:schemeClr val="accent2"/>
                </a:solidFill>
                <a:latin typeface="Arial" panose="020B0604020202020204" pitchFamily="34" charset="0"/>
                <a:cs typeface="Arial" panose="020B0604020202020204" pitchFamily="34" charset="0"/>
              </a:rPr>
              <a:t>Example: Calculating the Time Between Values with Overflows</a:t>
            </a:r>
            <a:endParaRPr lang="en-US" sz="2200" b="1" dirty="0">
              <a:solidFill>
                <a:schemeClr val="accent2"/>
              </a:solidFill>
              <a:latin typeface="Arial" panose="020B0604020202020204" pitchFamily="34" charset="0"/>
              <a:cs typeface="Arial" panose="020B0604020202020204" pitchFamily="34" charset="0"/>
            </a:endParaRPr>
          </a:p>
        </p:txBody>
      </p:sp>
      <p:sp>
        <p:nvSpPr>
          <p:cNvPr id="7" name="Rectangle 6"/>
          <p:cNvSpPr/>
          <p:nvPr/>
        </p:nvSpPr>
        <p:spPr>
          <a:xfrm>
            <a:off x="0" y="1"/>
            <a:ext cx="6858000" cy="47303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 name="Title 1"/>
          <p:cNvSpPr>
            <a:spLocks noGrp="1"/>
          </p:cNvSpPr>
          <p:nvPr>
            <p:ph type="ctrTitle"/>
          </p:nvPr>
        </p:nvSpPr>
        <p:spPr>
          <a:xfrm>
            <a:off x="0" y="11431"/>
            <a:ext cx="6858000" cy="461605"/>
          </a:xfrm>
        </p:spPr>
        <p:txBody>
          <a:bodyPr anchor="ctr">
            <a:noAutofit/>
          </a:bodyPr>
          <a:lstStyle/>
          <a:p>
            <a:pPr algn="l"/>
            <a:r>
              <a:rPr lang="en-US" sz="1600" cap="small" dirty="0">
                <a:solidFill>
                  <a:schemeClr val="bg1"/>
                </a:solidFill>
                <a:latin typeface="Arial" panose="020B0604020202020204" pitchFamily="34" charset="0"/>
                <a:cs typeface="Arial" panose="020B0604020202020204" pitchFamily="34" charset="0"/>
              </a:rPr>
              <a:t>Ch. 12: Introduction to Timers</a:t>
            </a:r>
          </a:p>
        </p:txBody>
      </p:sp>
      <p:pic>
        <p:nvPicPr>
          <p:cNvPr id="20" name="Picture 19">
            <a:extLst>
              <a:ext uri="{FF2B5EF4-FFF2-40B4-BE49-F238E27FC236}">
                <a16:creationId xmlns:a16="http://schemas.microsoft.com/office/drawing/2014/main" id="{79083580-3E6C-4B6B-AE29-9D6A4D999B4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84634" y="1352550"/>
            <a:ext cx="6520966" cy="3267766"/>
          </a:xfrm>
          <a:prstGeom prst="rect">
            <a:avLst/>
          </a:prstGeom>
        </p:spPr>
      </p:pic>
    </p:spTree>
    <p:extLst>
      <p:ext uri="{BB962C8B-B14F-4D97-AF65-F5344CB8AC3E}">
        <p14:creationId xmlns:p14="http://schemas.microsoft.com/office/powerpoint/2010/main" val="21789672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4705350"/>
            <a:ext cx="6858000" cy="43815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 name="Subtitle 2"/>
          <p:cNvSpPr>
            <a:spLocks noGrp="1"/>
          </p:cNvSpPr>
          <p:nvPr>
            <p:ph type="subTitle" idx="1"/>
          </p:nvPr>
        </p:nvSpPr>
        <p:spPr>
          <a:xfrm>
            <a:off x="4191000" y="4739640"/>
            <a:ext cx="2590800" cy="331469"/>
          </a:xfrm>
        </p:spPr>
        <p:txBody>
          <a:bodyPr>
            <a:normAutofit lnSpcReduction="10000"/>
          </a:bodyPr>
          <a:lstStyle/>
          <a:p>
            <a:r>
              <a:rPr lang="en-US" sz="1600" b="1" cap="small" dirty="0">
                <a:solidFill>
                  <a:schemeClr val="bg1"/>
                </a:solidFill>
                <a:latin typeface="Arial" panose="020B0604020202020204" pitchFamily="34" charset="0"/>
                <a:cs typeface="Arial" panose="020B0604020202020204" pitchFamily="34" charset="0"/>
              </a:rPr>
              <a:t>Brock J. </a:t>
            </a:r>
            <a:r>
              <a:rPr lang="en-US" sz="1400" b="1" cap="small" dirty="0">
                <a:solidFill>
                  <a:schemeClr val="bg1"/>
                </a:solidFill>
                <a:latin typeface="Arial" panose="020B0604020202020204" pitchFamily="34" charset="0"/>
                <a:cs typeface="Arial" panose="020B0604020202020204" pitchFamily="34" charset="0"/>
              </a:rPr>
              <a:t>LaMeres</a:t>
            </a:r>
            <a:r>
              <a:rPr lang="en-US" sz="1600" b="1" cap="small" dirty="0">
                <a:solidFill>
                  <a:schemeClr val="bg1"/>
                </a:solidFill>
                <a:latin typeface="Arial" panose="020B0604020202020204" pitchFamily="34" charset="0"/>
                <a:cs typeface="Arial" panose="020B0604020202020204" pitchFamily="34" charset="0"/>
              </a:rPr>
              <a:t>, Ph.D.</a:t>
            </a:r>
          </a:p>
        </p:txBody>
      </p:sp>
      <p:sp>
        <p:nvSpPr>
          <p:cNvPr id="8" name="TextBox 7"/>
          <p:cNvSpPr txBox="1"/>
          <p:nvPr/>
        </p:nvSpPr>
        <p:spPr>
          <a:xfrm>
            <a:off x="76200" y="819150"/>
            <a:ext cx="6629400" cy="400110"/>
          </a:xfrm>
          <a:prstGeom prst="rect">
            <a:avLst/>
          </a:prstGeom>
          <a:noFill/>
        </p:spPr>
        <p:txBody>
          <a:bodyPr wrap="square" rtlCol="0">
            <a:spAutoFit/>
          </a:bodyPr>
          <a:lstStyle/>
          <a:p>
            <a:r>
              <a:rPr lang="en-US" sz="2000" b="1" cap="small" dirty="0">
                <a:solidFill>
                  <a:schemeClr val="accent2"/>
                </a:solidFill>
                <a:latin typeface="Arial" panose="020B0604020202020204" pitchFamily="34" charset="0"/>
                <a:cs typeface="Arial" panose="020B0604020202020204" pitchFamily="34" charset="0"/>
              </a:rPr>
              <a:t>Chapter 12: Introduction to Timers</a:t>
            </a:r>
            <a:endParaRPr lang="en-US" sz="2200" b="1" cap="small" dirty="0">
              <a:solidFill>
                <a:schemeClr val="accent2"/>
              </a:solidFill>
              <a:latin typeface="Arial" panose="020B0604020202020204" pitchFamily="34" charset="0"/>
              <a:cs typeface="Arial" panose="020B0604020202020204" pitchFamily="34" charset="0"/>
            </a:endParaRPr>
          </a:p>
        </p:txBody>
      </p:sp>
      <p:sp>
        <p:nvSpPr>
          <p:cNvPr id="7" name="Rectangle 6"/>
          <p:cNvSpPr/>
          <p:nvPr/>
        </p:nvSpPr>
        <p:spPr>
          <a:xfrm>
            <a:off x="0" y="1"/>
            <a:ext cx="6858000" cy="81915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 name="Title 1"/>
          <p:cNvSpPr>
            <a:spLocks noGrp="1"/>
          </p:cNvSpPr>
          <p:nvPr>
            <p:ph type="ctrTitle"/>
          </p:nvPr>
        </p:nvSpPr>
        <p:spPr>
          <a:xfrm>
            <a:off x="0" y="11431"/>
            <a:ext cx="6858000" cy="807719"/>
          </a:xfrm>
        </p:spPr>
        <p:txBody>
          <a:bodyPr anchor="ctr">
            <a:normAutofit/>
          </a:bodyPr>
          <a:lstStyle/>
          <a:p>
            <a:r>
              <a:rPr lang="en-US" sz="2200" cap="small" dirty="0">
                <a:solidFill>
                  <a:schemeClr val="bg1"/>
                </a:solidFill>
                <a:latin typeface="Arial" panose="020B0604020202020204" pitchFamily="34" charset="0"/>
                <a:cs typeface="Arial" panose="020B0604020202020204" pitchFamily="34" charset="0"/>
              </a:rPr>
              <a:t>Embedded Systems Design</a:t>
            </a:r>
            <a:endParaRPr lang="en-US" sz="2400" cap="small" dirty="0">
              <a:solidFill>
                <a:schemeClr val="bg1"/>
              </a:solidFill>
              <a:latin typeface="Arial" panose="020B0604020202020204" pitchFamily="34" charset="0"/>
              <a:cs typeface="Arial" panose="020B0604020202020204" pitchFamily="34" charset="0"/>
            </a:endParaRPr>
          </a:p>
        </p:txBody>
      </p:sp>
      <p:sp>
        <p:nvSpPr>
          <p:cNvPr id="12" name="Subtitle 2"/>
          <p:cNvSpPr txBox="1">
            <a:spLocks/>
          </p:cNvSpPr>
          <p:nvPr/>
        </p:nvSpPr>
        <p:spPr>
          <a:xfrm>
            <a:off x="304798" y="1200150"/>
            <a:ext cx="6400801" cy="331469"/>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anose="020B0604020202020204" pitchFamily="34" charset="0"/>
              <a:buNone/>
              <a:defRPr sz="2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6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marL="457200" indent="-457200" algn="l"/>
            <a:r>
              <a:rPr lang="en-US" sz="1600" b="1" cap="small" dirty="0">
                <a:solidFill>
                  <a:schemeClr val="accent2"/>
                </a:solidFill>
                <a:latin typeface="Arial" panose="020B0604020202020204" pitchFamily="34" charset="0"/>
                <a:cs typeface="Arial" panose="020B0604020202020204" pitchFamily="34" charset="0"/>
              </a:rPr>
              <a:t>12.1	Timer Overview</a:t>
            </a:r>
          </a:p>
        </p:txBody>
      </p:sp>
      <p:pic>
        <p:nvPicPr>
          <p:cNvPr id="13" name="Picture 12">
            <a:extLst>
              <a:ext uri="{FF2B5EF4-FFF2-40B4-BE49-F238E27FC236}">
                <a16:creationId xmlns:a16="http://schemas.microsoft.com/office/drawing/2014/main" id="{E04D59A2-0C9E-4D0B-9523-5F30BBB1406E}"/>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0177" r="43030" b="39259"/>
          <a:stretch/>
        </p:blipFill>
        <p:spPr>
          <a:xfrm>
            <a:off x="4267200" y="2888491"/>
            <a:ext cx="1219200" cy="1612490"/>
          </a:xfrm>
          <a:prstGeom prst="rect">
            <a:avLst/>
          </a:prstGeom>
        </p:spPr>
      </p:pic>
      <p:pic>
        <p:nvPicPr>
          <p:cNvPr id="14" name="Picture 13" descr="A close up of a sign&#10;&#10;Description automatically generated">
            <a:extLst>
              <a:ext uri="{FF2B5EF4-FFF2-40B4-BE49-F238E27FC236}">
                <a16:creationId xmlns:a16="http://schemas.microsoft.com/office/drawing/2014/main" id="{973516D0-F010-41AD-9BA3-27548165ACD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2000" y="1730317"/>
            <a:ext cx="1937664" cy="2710855"/>
          </a:xfrm>
          <a:prstGeom prst="rect">
            <a:avLst/>
          </a:prstGeom>
        </p:spPr>
      </p:pic>
      <p:pic>
        <p:nvPicPr>
          <p:cNvPr id="16" name="Picture 2" descr="Subscribe to Dr. LaMeres' YouTube Channel">
            <a:extLst>
              <a:ext uri="{FF2B5EF4-FFF2-40B4-BE49-F238E27FC236}">
                <a16:creationId xmlns:a16="http://schemas.microsoft.com/office/drawing/2014/main" id="{6A5E5992-043B-411C-9367-01661C7A4A0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57600" y="1652323"/>
            <a:ext cx="2209800" cy="622114"/>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A07BE8E9-F447-4EF7-A59A-ACF78DED34A9}"/>
              </a:ext>
            </a:extLst>
          </p:cNvPr>
          <p:cNvSpPr txBox="1"/>
          <p:nvPr/>
        </p:nvSpPr>
        <p:spPr>
          <a:xfrm>
            <a:off x="2906652" y="2372181"/>
            <a:ext cx="3810000" cy="276999"/>
          </a:xfrm>
          <a:prstGeom prst="rect">
            <a:avLst/>
          </a:prstGeom>
          <a:noFill/>
        </p:spPr>
        <p:txBody>
          <a:bodyPr wrap="square" rtlCol="0">
            <a:spAutoFit/>
          </a:bodyPr>
          <a:lstStyle/>
          <a:p>
            <a:r>
              <a:rPr lang="en-US" sz="1200" dirty="0">
                <a:hlinkClick r:id="rId5"/>
              </a:rPr>
              <a:t>www.youtube.com/c/DigitalLogicProgramming_LaMeres</a:t>
            </a:r>
            <a:r>
              <a:rPr lang="en-US" sz="1200" dirty="0"/>
              <a:t> </a:t>
            </a:r>
          </a:p>
        </p:txBody>
      </p:sp>
    </p:spTree>
    <p:extLst>
      <p:ext uri="{BB962C8B-B14F-4D97-AF65-F5344CB8AC3E}">
        <p14:creationId xmlns:p14="http://schemas.microsoft.com/office/powerpoint/2010/main" val="14394175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4705350"/>
            <a:ext cx="6858000" cy="43815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 name="Subtitle 2"/>
          <p:cNvSpPr>
            <a:spLocks noGrp="1"/>
          </p:cNvSpPr>
          <p:nvPr>
            <p:ph type="subTitle" idx="1"/>
          </p:nvPr>
        </p:nvSpPr>
        <p:spPr>
          <a:xfrm>
            <a:off x="4191000" y="4739640"/>
            <a:ext cx="2590800" cy="331469"/>
          </a:xfrm>
        </p:spPr>
        <p:txBody>
          <a:bodyPr>
            <a:normAutofit lnSpcReduction="10000"/>
          </a:bodyPr>
          <a:lstStyle/>
          <a:p>
            <a:r>
              <a:rPr lang="en-US" sz="1600" b="1" cap="small" dirty="0">
                <a:solidFill>
                  <a:schemeClr val="bg1"/>
                </a:solidFill>
                <a:latin typeface="Arial" panose="020B0604020202020204" pitchFamily="34" charset="0"/>
                <a:cs typeface="Arial" panose="020B0604020202020204" pitchFamily="34" charset="0"/>
              </a:rPr>
              <a:t>Brock J. </a:t>
            </a:r>
            <a:r>
              <a:rPr lang="en-US" sz="1400" b="1" cap="small" dirty="0">
                <a:solidFill>
                  <a:schemeClr val="bg1"/>
                </a:solidFill>
                <a:latin typeface="Arial" panose="020B0604020202020204" pitchFamily="34" charset="0"/>
                <a:cs typeface="Arial" panose="020B0604020202020204" pitchFamily="34" charset="0"/>
              </a:rPr>
              <a:t>LaMeres</a:t>
            </a:r>
            <a:r>
              <a:rPr lang="en-US" sz="1600" b="1" cap="small" dirty="0">
                <a:solidFill>
                  <a:schemeClr val="bg1"/>
                </a:solidFill>
                <a:latin typeface="Arial" panose="020B0604020202020204" pitchFamily="34" charset="0"/>
                <a:cs typeface="Arial" panose="020B0604020202020204" pitchFamily="34" charset="0"/>
              </a:rPr>
              <a:t>, Ph.D.</a:t>
            </a:r>
          </a:p>
        </p:txBody>
      </p:sp>
      <p:sp>
        <p:nvSpPr>
          <p:cNvPr id="8" name="TextBox 7"/>
          <p:cNvSpPr txBox="1"/>
          <p:nvPr/>
        </p:nvSpPr>
        <p:spPr>
          <a:xfrm>
            <a:off x="76200" y="819150"/>
            <a:ext cx="6629400" cy="400110"/>
          </a:xfrm>
          <a:prstGeom prst="rect">
            <a:avLst/>
          </a:prstGeom>
          <a:noFill/>
        </p:spPr>
        <p:txBody>
          <a:bodyPr wrap="square" rtlCol="0">
            <a:spAutoFit/>
          </a:bodyPr>
          <a:lstStyle/>
          <a:p>
            <a:r>
              <a:rPr lang="en-US" sz="2000" b="1" cap="small" dirty="0">
                <a:solidFill>
                  <a:schemeClr val="accent2"/>
                </a:solidFill>
                <a:latin typeface="Arial" panose="020B0604020202020204" pitchFamily="34" charset="0"/>
                <a:cs typeface="Arial" panose="020B0604020202020204" pitchFamily="34" charset="0"/>
              </a:rPr>
              <a:t>Chapter 12: Introduction to Timers</a:t>
            </a:r>
            <a:endParaRPr lang="en-US" sz="2200" b="1" cap="small" dirty="0">
              <a:solidFill>
                <a:schemeClr val="accent2"/>
              </a:solidFill>
              <a:latin typeface="Arial" panose="020B0604020202020204" pitchFamily="34" charset="0"/>
              <a:cs typeface="Arial" panose="020B0604020202020204" pitchFamily="34" charset="0"/>
            </a:endParaRPr>
          </a:p>
        </p:txBody>
      </p:sp>
      <p:sp>
        <p:nvSpPr>
          <p:cNvPr id="7" name="Rectangle 6"/>
          <p:cNvSpPr/>
          <p:nvPr/>
        </p:nvSpPr>
        <p:spPr>
          <a:xfrm>
            <a:off x="0" y="1"/>
            <a:ext cx="6858000" cy="81915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 name="Title 1"/>
          <p:cNvSpPr>
            <a:spLocks noGrp="1"/>
          </p:cNvSpPr>
          <p:nvPr>
            <p:ph type="ctrTitle"/>
          </p:nvPr>
        </p:nvSpPr>
        <p:spPr>
          <a:xfrm>
            <a:off x="0" y="11431"/>
            <a:ext cx="6858000" cy="807719"/>
          </a:xfrm>
        </p:spPr>
        <p:txBody>
          <a:bodyPr anchor="ctr">
            <a:normAutofit/>
          </a:bodyPr>
          <a:lstStyle/>
          <a:p>
            <a:r>
              <a:rPr lang="en-US" sz="2200" cap="small" dirty="0">
                <a:solidFill>
                  <a:schemeClr val="bg1"/>
                </a:solidFill>
                <a:latin typeface="Arial" panose="020B0604020202020204" pitchFamily="34" charset="0"/>
                <a:cs typeface="Arial" panose="020B0604020202020204" pitchFamily="34" charset="0"/>
              </a:rPr>
              <a:t>Embedded Systems Design</a:t>
            </a:r>
            <a:endParaRPr lang="en-US" sz="2400" cap="small" dirty="0">
              <a:solidFill>
                <a:schemeClr val="bg1"/>
              </a:solidFill>
              <a:latin typeface="Arial" panose="020B0604020202020204" pitchFamily="34" charset="0"/>
              <a:cs typeface="Arial" panose="020B0604020202020204" pitchFamily="34" charset="0"/>
            </a:endParaRPr>
          </a:p>
        </p:txBody>
      </p:sp>
      <p:sp>
        <p:nvSpPr>
          <p:cNvPr id="12" name="Subtitle 2"/>
          <p:cNvSpPr txBox="1">
            <a:spLocks/>
          </p:cNvSpPr>
          <p:nvPr/>
        </p:nvSpPr>
        <p:spPr>
          <a:xfrm>
            <a:off x="304798" y="1200150"/>
            <a:ext cx="6477002" cy="331469"/>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anose="020B0604020202020204" pitchFamily="34" charset="0"/>
              <a:buNone/>
              <a:defRPr sz="2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6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marL="457200" indent="-457200" algn="l"/>
            <a:r>
              <a:rPr lang="en-US" sz="1600" b="1" cap="small" dirty="0">
                <a:solidFill>
                  <a:schemeClr val="accent2"/>
                </a:solidFill>
                <a:latin typeface="Arial" panose="020B0604020202020204" pitchFamily="34" charset="0"/>
                <a:cs typeface="Arial" panose="020B0604020202020204" pitchFamily="34" charset="0"/>
              </a:rPr>
              <a:t>12.2	Timer Overflows on the MSP430FR2355 – System Overview</a:t>
            </a:r>
          </a:p>
        </p:txBody>
      </p:sp>
      <p:pic>
        <p:nvPicPr>
          <p:cNvPr id="19" name="Picture 18">
            <a:extLst>
              <a:ext uri="{FF2B5EF4-FFF2-40B4-BE49-F238E27FC236}">
                <a16:creationId xmlns:a16="http://schemas.microsoft.com/office/drawing/2014/main" id="{389002F8-86E7-4022-865E-2F6C6461FA81}"/>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0177" r="43030" b="39259"/>
          <a:stretch/>
        </p:blipFill>
        <p:spPr>
          <a:xfrm>
            <a:off x="4267200" y="2888491"/>
            <a:ext cx="1219200" cy="1612490"/>
          </a:xfrm>
          <a:prstGeom prst="rect">
            <a:avLst/>
          </a:prstGeom>
        </p:spPr>
      </p:pic>
      <p:pic>
        <p:nvPicPr>
          <p:cNvPr id="20" name="Picture 19" descr="A close up of a sign&#10;&#10;Description automatically generated">
            <a:extLst>
              <a:ext uri="{FF2B5EF4-FFF2-40B4-BE49-F238E27FC236}">
                <a16:creationId xmlns:a16="http://schemas.microsoft.com/office/drawing/2014/main" id="{E671E93D-0B33-4008-AB01-3A275E41A92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2000" y="1730317"/>
            <a:ext cx="1937664" cy="2710855"/>
          </a:xfrm>
          <a:prstGeom prst="rect">
            <a:avLst/>
          </a:prstGeom>
        </p:spPr>
      </p:pic>
    </p:spTree>
    <p:extLst>
      <p:ext uri="{BB962C8B-B14F-4D97-AF65-F5344CB8AC3E}">
        <p14:creationId xmlns:p14="http://schemas.microsoft.com/office/powerpoint/2010/main" val="25154461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4857750"/>
            <a:ext cx="6858000" cy="28575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 name="Subtitle 2"/>
          <p:cNvSpPr>
            <a:spLocks noGrp="1"/>
          </p:cNvSpPr>
          <p:nvPr>
            <p:ph type="subTitle" idx="1"/>
          </p:nvPr>
        </p:nvSpPr>
        <p:spPr>
          <a:xfrm>
            <a:off x="5257800" y="4846320"/>
            <a:ext cx="1600200" cy="285750"/>
          </a:xfrm>
        </p:spPr>
        <p:txBody>
          <a:bodyPr>
            <a:noAutofit/>
          </a:bodyPr>
          <a:lstStyle/>
          <a:p>
            <a:r>
              <a:rPr lang="en-US" sz="1000" b="1" cap="small" dirty="0">
                <a:solidFill>
                  <a:schemeClr val="bg1"/>
                </a:solidFill>
                <a:latin typeface="Arial" panose="020B0604020202020204" pitchFamily="34" charset="0"/>
                <a:cs typeface="Arial" panose="020B0604020202020204" pitchFamily="34" charset="0"/>
              </a:rPr>
              <a:t>12.1     Timer Overview</a:t>
            </a:r>
          </a:p>
        </p:txBody>
      </p:sp>
      <p:sp>
        <p:nvSpPr>
          <p:cNvPr id="8" name="TextBox 7"/>
          <p:cNvSpPr txBox="1"/>
          <p:nvPr/>
        </p:nvSpPr>
        <p:spPr>
          <a:xfrm>
            <a:off x="0" y="492887"/>
            <a:ext cx="6629400" cy="400110"/>
          </a:xfrm>
          <a:prstGeom prst="rect">
            <a:avLst/>
          </a:prstGeom>
          <a:noFill/>
        </p:spPr>
        <p:txBody>
          <a:bodyPr wrap="square" rtlCol="0">
            <a:spAutoFit/>
          </a:bodyPr>
          <a:lstStyle/>
          <a:p>
            <a:r>
              <a:rPr lang="en-US" sz="2000" b="1" cap="small" dirty="0">
                <a:solidFill>
                  <a:schemeClr val="accent2"/>
                </a:solidFill>
                <a:latin typeface="Arial" panose="020B0604020202020204" pitchFamily="34" charset="0"/>
                <a:cs typeface="Arial" panose="020B0604020202020204" pitchFamily="34" charset="0"/>
              </a:rPr>
              <a:t>12.2 Timers on the MSP430</a:t>
            </a:r>
            <a:endParaRPr lang="en-US" sz="2200" b="1" cap="small" dirty="0">
              <a:solidFill>
                <a:schemeClr val="accent2"/>
              </a:solidFill>
              <a:latin typeface="Arial" panose="020B0604020202020204" pitchFamily="34" charset="0"/>
              <a:cs typeface="Arial" panose="020B0604020202020204" pitchFamily="34" charset="0"/>
            </a:endParaRPr>
          </a:p>
        </p:txBody>
      </p:sp>
      <p:sp>
        <p:nvSpPr>
          <p:cNvPr id="7" name="Rectangle 6"/>
          <p:cNvSpPr/>
          <p:nvPr/>
        </p:nvSpPr>
        <p:spPr>
          <a:xfrm>
            <a:off x="0" y="1"/>
            <a:ext cx="6858000" cy="47303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 name="Title 1"/>
          <p:cNvSpPr>
            <a:spLocks noGrp="1"/>
          </p:cNvSpPr>
          <p:nvPr>
            <p:ph type="ctrTitle"/>
          </p:nvPr>
        </p:nvSpPr>
        <p:spPr>
          <a:xfrm>
            <a:off x="0" y="11431"/>
            <a:ext cx="6858000" cy="461605"/>
          </a:xfrm>
        </p:spPr>
        <p:txBody>
          <a:bodyPr anchor="ctr">
            <a:noAutofit/>
          </a:bodyPr>
          <a:lstStyle/>
          <a:p>
            <a:pPr algn="l"/>
            <a:r>
              <a:rPr lang="en-US" sz="1600" cap="small" dirty="0">
                <a:solidFill>
                  <a:schemeClr val="bg1"/>
                </a:solidFill>
                <a:latin typeface="Arial" panose="020B0604020202020204" pitchFamily="34" charset="0"/>
                <a:cs typeface="Arial" panose="020B0604020202020204" pitchFamily="34" charset="0"/>
              </a:rPr>
              <a:t>Ch. 12: Introduction to Timers</a:t>
            </a:r>
          </a:p>
        </p:txBody>
      </p:sp>
      <p:sp>
        <p:nvSpPr>
          <p:cNvPr id="10" name="Subtitle 2">
            <a:extLst>
              <a:ext uri="{FF2B5EF4-FFF2-40B4-BE49-F238E27FC236}">
                <a16:creationId xmlns:a16="http://schemas.microsoft.com/office/drawing/2014/main" id="{C275F123-8DCA-4A4C-A4D0-B98B890D49FB}"/>
              </a:ext>
            </a:extLst>
          </p:cNvPr>
          <p:cNvSpPr txBox="1">
            <a:spLocks/>
          </p:cNvSpPr>
          <p:nvPr/>
        </p:nvSpPr>
        <p:spPr>
          <a:xfrm>
            <a:off x="190500" y="895155"/>
            <a:ext cx="6515100" cy="2881801"/>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anose="020B0604020202020204" pitchFamily="34" charset="0"/>
              <a:buNone/>
              <a:defRPr sz="2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6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marL="228600" indent="-228600" algn="l">
              <a:buFont typeface="Arial" panose="020B0604020202020204" pitchFamily="34" charset="0"/>
              <a:buChar char="•"/>
            </a:pPr>
            <a:r>
              <a:rPr lang="en-US" sz="1600" dirty="0">
                <a:solidFill>
                  <a:schemeClr val="accent2"/>
                </a:solidFill>
                <a:latin typeface="Arial" panose="020B0604020202020204" pitchFamily="34" charset="0"/>
                <a:cs typeface="Arial" panose="020B0604020202020204" pitchFamily="34" charset="0"/>
              </a:rPr>
              <a:t>MSP430 architecture contains the following timer sub-systems: </a:t>
            </a:r>
            <a:r>
              <a:rPr lang="en-US" sz="1600" b="1" dirty="0" err="1">
                <a:solidFill>
                  <a:schemeClr val="accent2"/>
                </a:solidFill>
                <a:latin typeface="Arial" panose="020B0604020202020204" pitchFamily="34" charset="0"/>
                <a:cs typeface="Arial" panose="020B0604020202020204" pitchFamily="34" charset="0"/>
              </a:rPr>
              <a:t>Timer_A</a:t>
            </a:r>
            <a:r>
              <a:rPr lang="en-US" sz="1600" b="1" dirty="0">
                <a:solidFill>
                  <a:schemeClr val="accent2"/>
                </a:solidFill>
                <a:latin typeface="Arial" panose="020B0604020202020204" pitchFamily="34" charset="0"/>
                <a:cs typeface="Arial" panose="020B0604020202020204" pitchFamily="34" charset="0"/>
              </a:rPr>
              <a:t>, </a:t>
            </a:r>
            <a:r>
              <a:rPr lang="en-US" sz="1600" b="1" dirty="0" err="1">
                <a:solidFill>
                  <a:schemeClr val="accent2"/>
                </a:solidFill>
                <a:latin typeface="Arial" panose="020B0604020202020204" pitchFamily="34" charset="0"/>
                <a:cs typeface="Arial" panose="020B0604020202020204" pitchFamily="34" charset="0"/>
              </a:rPr>
              <a:t>Timer_B</a:t>
            </a:r>
            <a:r>
              <a:rPr lang="en-US" sz="1600" b="1" dirty="0">
                <a:solidFill>
                  <a:schemeClr val="accent2"/>
                </a:solidFill>
                <a:latin typeface="Arial" panose="020B0604020202020204" pitchFamily="34" charset="0"/>
                <a:cs typeface="Arial" panose="020B0604020202020204" pitchFamily="34" charset="0"/>
              </a:rPr>
              <a:t>, real-time clock counter (RTC), </a:t>
            </a:r>
            <a:r>
              <a:rPr lang="en-US" sz="1600" dirty="0">
                <a:solidFill>
                  <a:schemeClr val="accent2"/>
                </a:solidFill>
                <a:latin typeface="Arial" panose="020B0604020202020204" pitchFamily="34" charset="0"/>
                <a:cs typeface="Arial" panose="020B0604020202020204" pitchFamily="34" charset="0"/>
              </a:rPr>
              <a:t>and</a:t>
            </a:r>
            <a:r>
              <a:rPr lang="en-US" sz="1600" b="1" dirty="0">
                <a:solidFill>
                  <a:schemeClr val="accent2"/>
                </a:solidFill>
                <a:latin typeface="Arial" panose="020B0604020202020204" pitchFamily="34" charset="0"/>
                <a:cs typeface="Arial" panose="020B0604020202020204" pitchFamily="34" charset="0"/>
              </a:rPr>
              <a:t> Watchdog counter</a:t>
            </a:r>
            <a:r>
              <a:rPr lang="en-US" sz="1600" dirty="0">
                <a:solidFill>
                  <a:schemeClr val="accent2"/>
                </a:solidFill>
                <a:latin typeface="Arial" panose="020B0604020202020204" pitchFamily="34" charset="0"/>
                <a:cs typeface="Arial" panose="020B0604020202020204" pitchFamily="34" charset="0"/>
              </a:rPr>
              <a:t>.</a:t>
            </a:r>
          </a:p>
          <a:p>
            <a:pPr marL="228600" indent="-228600" algn="l">
              <a:buFont typeface="Arial" panose="020B0604020202020204" pitchFamily="34" charset="0"/>
              <a:buChar char="•"/>
            </a:pPr>
            <a:endParaRPr lang="en-US" sz="600" dirty="0">
              <a:solidFill>
                <a:schemeClr val="accent2"/>
              </a:solidFill>
              <a:latin typeface="Arial" panose="020B0604020202020204" pitchFamily="34" charset="0"/>
              <a:cs typeface="Arial" panose="020B0604020202020204" pitchFamily="34" charset="0"/>
            </a:endParaRPr>
          </a:p>
        </p:txBody>
      </p:sp>
      <p:pic>
        <p:nvPicPr>
          <p:cNvPr id="19" name="Picture 18">
            <a:extLst>
              <a:ext uri="{FF2B5EF4-FFF2-40B4-BE49-F238E27FC236}">
                <a16:creationId xmlns:a16="http://schemas.microsoft.com/office/drawing/2014/main" id="{15FA84F0-4543-447C-94A8-1AB0F48B1EF5}"/>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1066800" y="1718337"/>
            <a:ext cx="4343400" cy="2932276"/>
          </a:xfrm>
          <a:prstGeom prst="rect">
            <a:avLst/>
          </a:prstGeom>
        </p:spPr>
      </p:pic>
    </p:spTree>
    <p:extLst>
      <p:ext uri="{BB962C8B-B14F-4D97-AF65-F5344CB8AC3E}">
        <p14:creationId xmlns:p14="http://schemas.microsoft.com/office/powerpoint/2010/main" val="16244935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4857750"/>
            <a:ext cx="6858000" cy="28575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 name="Subtitle 2"/>
          <p:cNvSpPr>
            <a:spLocks noGrp="1"/>
          </p:cNvSpPr>
          <p:nvPr>
            <p:ph type="subTitle" idx="1"/>
          </p:nvPr>
        </p:nvSpPr>
        <p:spPr>
          <a:xfrm>
            <a:off x="5257800" y="4846320"/>
            <a:ext cx="1600200" cy="285750"/>
          </a:xfrm>
        </p:spPr>
        <p:txBody>
          <a:bodyPr>
            <a:noAutofit/>
          </a:bodyPr>
          <a:lstStyle/>
          <a:p>
            <a:r>
              <a:rPr lang="en-US" sz="1000" b="1" cap="small" dirty="0">
                <a:solidFill>
                  <a:schemeClr val="bg1"/>
                </a:solidFill>
                <a:latin typeface="Arial" panose="020B0604020202020204" pitchFamily="34" charset="0"/>
                <a:cs typeface="Arial" panose="020B0604020202020204" pitchFamily="34" charset="0"/>
              </a:rPr>
              <a:t>12.1     Timer Overview</a:t>
            </a:r>
          </a:p>
        </p:txBody>
      </p:sp>
      <p:sp>
        <p:nvSpPr>
          <p:cNvPr id="8" name="TextBox 7"/>
          <p:cNvSpPr txBox="1"/>
          <p:nvPr/>
        </p:nvSpPr>
        <p:spPr>
          <a:xfrm>
            <a:off x="0" y="492887"/>
            <a:ext cx="6629400" cy="400110"/>
          </a:xfrm>
          <a:prstGeom prst="rect">
            <a:avLst/>
          </a:prstGeom>
          <a:noFill/>
        </p:spPr>
        <p:txBody>
          <a:bodyPr wrap="square" rtlCol="0">
            <a:spAutoFit/>
          </a:bodyPr>
          <a:lstStyle/>
          <a:p>
            <a:r>
              <a:rPr lang="en-US" sz="2000" b="1" cap="small" dirty="0">
                <a:solidFill>
                  <a:schemeClr val="accent2"/>
                </a:solidFill>
                <a:latin typeface="Arial" panose="020B0604020202020204" pitchFamily="34" charset="0"/>
                <a:cs typeface="Arial" panose="020B0604020202020204" pitchFamily="34" charset="0"/>
              </a:rPr>
              <a:t>12.2 Timers on the MSP430</a:t>
            </a:r>
            <a:endParaRPr lang="en-US" sz="2200" b="1" cap="small" dirty="0">
              <a:solidFill>
                <a:schemeClr val="accent2"/>
              </a:solidFill>
              <a:latin typeface="Arial" panose="020B0604020202020204" pitchFamily="34" charset="0"/>
              <a:cs typeface="Arial" panose="020B0604020202020204" pitchFamily="34" charset="0"/>
            </a:endParaRPr>
          </a:p>
        </p:txBody>
      </p:sp>
      <p:sp>
        <p:nvSpPr>
          <p:cNvPr id="7" name="Rectangle 6"/>
          <p:cNvSpPr/>
          <p:nvPr/>
        </p:nvSpPr>
        <p:spPr>
          <a:xfrm>
            <a:off x="0" y="1"/>
            <a:ext cx="6858000" cy="47303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 name="Title 1"/>
          <p:cNvSpPr>
            <a:spLocks noGrp="1"/>
          </p:cNvSpPr>
          <p:nvPr>
            <p:ph type="ctrTitle"/>
          </p:nvPr>
        </p:nvSpPr>
        <p:spPr>
          <a:xfrm>
            <a:off x="0" y="11431"/>
            <a:ext cx="6858000" cy="461605"/>
          </a:xfrm>
        </p:spPr>
        <p:txBody>
          <a:bodyPr anchor="ctr">
            <a:noAutofit/>
          </a:bodyPr>
          <a:lstStyle/>
          <a:p>
            <a:pPr algn="l"/>
            <a:r>
              <a:rPr lang="en-US" sz="1600" cap="small" dirty="0">
                <a:solidFill>
                  <a:schemeClr val="bg1"/>
                </a:solidFill>
                <a:latin typeface="Arial" panose="020B0604020202020204" pitchFamily="34" charset="0"/>
                <a:cs typeface="Arial" panose="020B0604020202020204" pitchFamily="34" charset="0"/>
              </a:rPr>
              <a:t>Ch. 12: Introduction to Timers</a:t>
            </a:r>
          </a:p>
        </p:txBody>
      </p:sp>
      <p:pic>
        <p:nvPicPr>
          <p:cNvPr id="19" name="Picture 18">
            <a:extLst>
              <a:ext uri="{FF2B5EF4-FFF2-40B4-BE49-F238E27FC236}">
                <a16:creationId xmlns:a16="http://schemas.microsoft.com/office/drawing/2014/main" id="{15FA84F0-4543-447C-94A8-1AB0F48B1EF5}"/>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2976033" y="1448675"/>
            <a:ext cx="3657600" cy="2469285"/>
          </a:xfrm>
          <a:prstGeom prst="rect">
            <a:avLst/>
          </a:prstGeom>
        </p:spPr>
      </p:pic>
      <p:sp>
        <p:nvSpPr>
          <p:cNvPr id="20" name="Subtitle 2">
            <a:extLst>
              <a:ext uri="{FF2B5EF4-FFF2-40B4-BE49-F238E27FC236}">
                <a16:creationId xmlns:a16="http://schemas.microsoft.com/office/drawing/2014/main" id="{3090F4CA-1B9D-44BA-98D9-F44C87B868A0}"/>
              </a:ext>
            </a:extLst>
          </p:cNvPr>
          <p:cNvSpPr txBox="1">
            <a:spLocks/>
          </p:cNvSpPr>
          <p:nvPr/>
        </p:nvSpPr>
        <p:spPr>
          <a:xfrm>
            <a:off x="152400" y="1163461"/>
            <a:ext cx="2819400" cy="2881801"/>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anose="020B0604020202020204" pitchFamily="34" charset="0"/>
              <a:buNone/>
              <a:defRPr sz="2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6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marL="228600" indent="-228600" algn="l">
              <a:buFont typeface="Arial" panose="020B0604020202020204" pitchFamily="34" charset="0"/>
              <a:buChar char="•"/>
            </a:pPr>
            <a:r>
              <a:rPr lang="en-US" sz="1600" b="1" dirty="0" err="1">
                <a:solidFill>
                  <a:schemeClr val="accent2"/>
                </a:solidFill>
                <a:latin typeface="Arial" panose="020B0604020202020204" pitchFamily="34" charset="0"/>
                <a:cs typeface="Arial" panose="020B0604020202020204" pitchFamily="34" charset="0"/>
              </a:rPr>
              <a:t>Timer_A</a:t>
            </a:r>
            <a:r>
              <a:rPr lang="en-US" sz="1600" dirty="0">
                <a:solidFill>
                  <a:schemeClr val="accent2"/>
                </a:solidFill>
                <a:latin typeface="Arial" panose="020B0604020202020204" pitchFamily="34" charset="0"/>
                <a:cs typeface="Arial" panose="020B0604020202020204" pitchFamily="34" charset="0"/>
              </a:rPr>
              <a:t> and </a:t>
            </a:r>
            <a:r>
              <a:rPr lang="en-US" sz="1600" b="1" dirty="0" err="1">
                <a:solidFill>
                  <a:schemeClr val="accent2"/>
                </a:solidFill>
                <a:latin typeface="Arial" panose="020B0604020202020204" pitchFamily="34" charset="0"/>
                <a:cs typeface="Arial" panose="020B0604020202020204" pitchFamily="34" charset="0"/>
              </a:rPr>
              <a:t>Timer_B</a:t>
            </a:r>
            <a:r>
              <a:rPr lang="en-US" sz="1600" b="1" dirty="0">
                <a:solidFill>
                  <a:schemeClr val="accent2"/>
                </a:solidFill>
                <a:latin typeface="Arial" panose="020B0604020202020204" pitchFamily="34" charset="0"/>
                <a:cs typeface="Arial" panose="020B0604020202020204" pitchFamily="34" charset="0"/>
              </a:rPr>
              <a:t>: </a:t>
            </a:r>
          </a:p>
          <a:p>
            <a:pPr lvl="1" indent="-230188" algn="l">
              <a:buFont typeface="Arial" panose="020B0604020202020204" pitchFamily="34" charset="0"/>
              <a:buChar char="•"/>
            </a:pPr>
            <a:r>
              <a:rPr lang="en-US" sz="1600" dirty="0">
                <a:solidFill>
                  <a:schemeClr val="accent2"/>
                </a:solidFill>
                <a:latin typeface="Arial" panose="020B0604020202020204" pitchFamily="34" charset="0"/>
                <a:cs typeface="Arial" panose="020B0604020202020204" pitchFamily="34" charset="0"/>
              </a:rPr>
              <a:t>have multiple, independent binary counters that provide separate timing capability.</a:t>
            </a:r>
            <a:endParaRPr lang="en-US" sz="1600" b="1" dirty="0">
              <a:solidFill>
                <a:schemeClr val="accent2"/>
              </a:solidFill>
              <a:latin typeface="Arial" panose="020B0604020202020204" pitchFamily="34" charset="0"/>
              <a:cs typeface="Arial" panose="020B0604020202020204" pitchFamily="34" charset="0"/>
            </a:endParaRPr>
          </a:p>
          <a:p>
            <a:pPr lvl="1" indent="-230188" algn="l">
              <a:buFont typeface="Arial" panose="020B0604020202020204" pitchFamily="34" charset="0"/>
              <a:buChar char="•"/>
            </a:pPr>
            <a:endParaRPr lang="en-US" sz="600" b="1" dirty="0">
              <a:solidFill>
                <a:schemeClr val="accent2"/>
              </a:solidFill>
              <a:latin typeface="Arial" panose="020B0604020202020204" pitchFamily="34" charset="0"/>
              <a:cs typeface="Arial" panose="020B0604020202020204" pitchFamily="34" charset="0"/>
            </a:endParaRPr>
          </a:p>
          <a:p>
            <a:pPr lvl="1" indent="-230188" algn="l">
              <a:buFont typeface="Arial" panose="020B0604020202020204" pitchFamily="34" charset="0"/>
              <a:buChar char="•"/>
            </a:pPr>
            <a:r>
              <a:rPr lang="en-US" sz="1600" dirty="0">
                <a:solidFill>
                  <a:schemeClr val="accent2"/>
                </a:solidFill>
                <a:latin typeface="Arial" panose="020B0604020202020204" pitchFamily="34" charset="0"/>
                <a:cs typeface="Arial" panose="020B0604020202020204" pitchFamily="34" charset="0"/>
              </a:rPr>
              <a:t>Each timer can generate interrupts when its value either matches a value placed into a compare register, or when it overflows.</a:t>
            </a:r>
          </a:p>
        </p:txBody>
      </p:sp>
    </p:spTree>
    <p:extLst>
      <p:ext uri="{BB962C8B-B14F-4D97-AF65-F5344CB8AC3E}">
        <p14:creationId xmlns:p14="http://schemas.microsoft.com/office/powerpoint/2010/main" val="35573637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4857750"/>
            <a:ext cx="6858000" cy="28575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 name="Subtitle 2"/>
          <p:cNvSpPr>
            <a:spLocks noGrp="1"/>
          </p:cNvSpPr>
          <p:nvPr>
            <p:ph type="subTitle" idx="1"/>
          </p:nvPr>
        </p:nvSpPr>
        <p:spPr>
          <a:xfrm>
            <a:off x="5257800" y="4846320"/>
            <a:ext cx="1600200" cy="285750"/>
          </a:xfrm>
        </p:spPr>
        <p:txBody>
          <a:bodyPr>
            <a:noAutofit/>
          </a:bodyPr>
          <a:lstStyle/>
          <a:p>
            <a:r>
              <a:rPr lang="en-US" sz="1000" b="1" cap="small" dirty="0">
                <a:solidFill>
                  <a:schemeClr val="bg1"/>
                </a:solidFill>
                <a:latin typeface="Arial" panose="020B0604020202020204" pitchFamily="34" charset="0"/>
                <a:cs typeface="Arial" panose="020B0604020202020204" pitchFamily="34" charset="0"/>
              </a:rPr>
              <a:t>12.1     Timer Overview</a:t>
            </a:r>
          </a:p>
        </p:txBody>
      </p:sp>
      <p:sp>
        <p:nvSpPr>
          <p:cNvPr id="8" name="TextBox 7"/>
          <p:cNvSpPr txBox="1"/>
          <p:nvPr/>
        </p:nvSpPr>
        <p:spPr>
          <a:xfrm>
            <a:off x="0" y="492887"/>
            <a:ext cx="6629400" cy="400110"/>
          </a:xfrm>
          <a:prstGeom prst="rect">
            <a:avLst/>
          </a:prstGeom>
          <a:noFill/>
        </p:spPr>
        <p:txBody>
          <a:bodyPr wrap="square" rtlCol="0">
            <a:spAutoFit/>
          </a:bodyPr>
          <a:lstStyle/>
          <a:p>
            <a:r>
              <a:rPr lang="en-US" sz="2000" b="1" cap="small" dirty="0">
                <a:solidFill>
                  <a:schemeClr val="accent2"/>
                </a:solidFill>
                <a:latin typeface="Arial" panose="020B0604020202020204" pitchFamily="34" charset="0"/>
                <a:cs typeface="Arial" panose="020B0604020202020204" pitchFamily="34" charset="0"/>
              </a:rPr>
              <a:t>12.2 Timers on the MSP430</a:t>
            </a:r>
            <a:endParaRPr lang="en-US" sz="2200" b="1" cap="small" dirty="0">
              <a:solidFill>
                <a:schemeClr val="accent2"/>
              </a:solidFill>
              <a:latin typeface="Arial" panose="020B0604020202020204" pitchFamily="34" charset="0"/>
              <a:cs typeface="Arial" panose="020B0604020202020204" pitchFamily="34" charset="0"/>
            </a:endParaRPr>
          </a:p>
        </p:txBody>
      </p:sp>
      <p:sp>
        <p:nvSpPr>
          <p:cNvPr id="7" name="Rectangle 6"/>
          <p:cNvSpPr/>
          <p:nvPr/>
        </p:nvSpPr>
        <p:spPr>
          <a:xfrm>
            <a:off x="0" y="1"/>
            <a:ext cx="6858000" cy="47303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 name="Title 1"/>
          <p:cNvSpPr>
            <a:spLocks noGrp="1"/>
          </p:cNvSpPr>
          <p:nvPr>
            <p:ph type="ctrTitle"/>
          </p:nvPr>
        </p:nvSpPr>
        <p:spPr>
          <a:xfrm>
            <a:off x="0" y="11431"/>
            <a:ext cx="6858000" cy="461605"/>
          </a:xfrm>
        </p:spPr>
        <p:txBody>
          <a:bodyPr anchor="ctr">
            <a:noAutofit/>
          </a:bodyPr>
          <a:lstStyle/>
          <a:p>
            <a:pPr algn="l"/>
            <a:r>
              <a:rPr lang="en-US" sz="1600" cap="small" dirty="0">
                <a:solidFill>
                  <a:schemeClr val="bg1"/>
                </a:solidFill>
                <a:latin typeface="Arial" panose="020B0604020202020204" pitchFamily="34" charset="0"/>
                <a:cs typeface="Arial" panose="020B0604020202020204" pitchFamily="34" charset="0"/>
              </a:rPr>
              <a:t>Ch. 12: Introduction to Timers</a:t>
            </a:r>
          </a:p>
        </p:txBody>
      </p:sp>
      <p:pic>
        <p:nvPicPr>
          <p:cNvPr id="19" name="Picture 18">
            <a:extLst>
              <a:ext uri="{FF2B5EF4-FFF2-40B4-BE49-F238E27FC236}">
                <a16:creationId xmlns:a16="http://schemas.microsoft.com/office/drawing/2014/main" id="{15FA84F0-4543-447C-94A8-1AB0F48B1EF5}"/>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2976033" y="1448675"/>
            <a:ext cx="3657600" cy="2469285"/>
          </a:xfrm>
          <a:prstGeom prst="rect">
            <a:avLst/>
          </a:prstGeom>
        </p:spPr>
      </p:pic>
      <p:sp>
        <p:nvSpPr>
          <p:cNvPr id="20" name="Subtitle 2">
            <a:extLst>
              <a:ext uri="{FF2B5EF4-FFF2-40B4-BE49-F238E27FC236}">
                <a16:creationId xmlns:a16="http://schemas.microsoft.com/office/drawing/2014/main" id="{3090F4CA-1B9D-44BA-98D9-F44C87B868A0}"/>
              </a:ext>
            </a:extLst>
          </p:cNvPr>
          <p:cNvSpPr txBox="1">
            <a:spLocks/>
          </p:cNvSpPr>
          <p:nvPr/>
        </p:nvSpPr>
        <p:spPr>
          <a:xfrm>
            <a:off x="152400" y="1163461"/>
            <a:ext cx="2819400" cy="2881801"/>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anose="020B0604020202020204" pitchFamily="34" charset="0"/>
              <a:buNone/>
              <a:defRPr sz="2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6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marL="228600" indent="-228600" algn="l">
              <a:buFont typeface="Arial" panose="020B0604020202020204" pitchFamily="34" charset="0"/>
              <a:buChar char="•"/>
            </a:pPr>
            <a:r>
              <a:rPr lang="en-US" sz="1600" b="1" dirty="0" err="1">
                <a:solidFill>
                  <a:schemeClr val="accent2"/>
                </a:solidFill>
                <a:latin typeface="Arial" panose="020B0604020202020204" pitchFamily="34" charset="0"/>
                <a:cs typeface="Arial" panose="020B0604020202020204" pitchFamily="34" charset="0"/>
              </a:rPr>
              <a:t>Timer_A</a:t>
            </a:r>
            <a:r>
              <a:rPr lang="en-US" sz="1600" dirty="0">
                <a:solidFill>
                  <a:schemeClr val="accent2"/>
                </a:solidFill>
                <a:latin typeface="Arial" panose="020B0604020202020204" pitchFamily="34" charset="0"/>
                <a:cs typeface="Arial" panose="020B0604020202020204" pitchFamily="34" charset="0"/>
              </a:rPr>
              <a:t> and </a:t>
            </a:r>
            <a:r>
              <a:rPr lang="en-US" sz="1600" b="1" dirty="0" err="1">
                <a:solidFill>
                  <a:schemeClr val="accent2"/>
                </a:solidFill>
                <a:latin typeface="Arial" panose="020B0604020202020204" pitchFamily="34" charset="0"/>
                <a:cs typeface="Arial" panose="020B0604020202020204" pitchFamily="34" charset="0"/>
              </a:rPr>
              <a:t>Timer_B</a:t>
            </a:r>
            <a:r>
              <a:rPr lang="en-US" sz="1600" b="1" dirty="0">
                <a:solidFill>
                  <a:schemeClr val="accent2"/>
                </a:solidFill>
                <a:latin typeface="Arial" panose="020B0604020202020204" pitchFamily="34" charset="0"/>
                <a:cs typeface="Arial" panose="020B0604020202020204" pitchFamily="34" charset="0"/>
              </a:rPr>
              <a:t>: </a:t>
            </a:r>
          </a:p>
          <a:p>
            <a:pPr lvl="1" indent="-230188" algn="l">
              <a:buFont typeface="Arial" panose="020B0604020202020204" pitchFamily="34" charset="0"/>
              <a:buChar char="•"/>
            </a:pPr>
            <a:r>
              <a:rPr lang="en-US" sz="1600" dirty="0">
                <a:solidFill>
                  <a:schemeClr val="accent2"/>
                </a:solidFill>
                <a:latin typeface="Arial" panose="020B0604020202020204" pitchFamily="34" charset="0"/>
                <a:cs typeface="Arial" panose="020B0604020202020204" pitchFamily="34" charset="0"/>
              </a:rPr>
              <a:t>have multiple, independent binary counters that provide separate timing capability.</a:t>
            </a:r>
            <a:endParaRPr lang="en-US" sz="1600" b="1" dirty="0">
              <a:solidFill>
                <a:schemeClr val="accent2"/>
              </a:solidFill>
              <a:latin typeface="Arial" panose="020B0604020202020204" pitchFamily="34" charset="0"/>
              <a:cs typeface="Arial" panose="020B0604020202020204" pitchFamily="34" charset="0"/>
            </a:endParaRPr>
          </a:p>
          <a:p>
            <a:pPr lvl="1" indent="-230188" algn="l">
              <a:buFont typeface="Arial" panose="020B0604020202020204" pitchFamily="34" charset="0"/>
              <a:buChar char="•"/>
            </a:pPr>
            <a:endParaRPr lang="en-US" sz="600" b="1" dirty="0">
              <a:solidFill>
                <a:schemeClr val="accent2"/>
              </a:solidFill>
              <a:latin typeface="Arial" panose="020B0604020202020204" pitchFamily="34" charset="0"/>
              <a:cs typeface="Arial" panose="020B0604020202020204" pitchFamily="34" charset="0"/>
            </a:endParaRPr>
          </a:p>
          <a:p>
            <a:pPr lvl="1" indent="-230188" algn="l">
              <a:buFont typeface="Arial" panose="020B0604020202020204" pitchFamily="34" charset="0"/>
              <a:buChar char="•"/>
            </a:pPr>
            <a:r>
              <a:rPr lang="en-US" sz="1600" dirty="0">
                <a:solidFill>
                  <a:schemeClr val="accent2"/>
                </a:solidFill>
                <a:latin typeface="Arial" panose="020B0604020202020204" pitchFamily="34" charset="0"/>
                <a:cs typeface="Arial" panose="020B0604020202020204" pitchFamily="34" charset="0"/>
              </a:rPr>
              <a:t>Each timer can generate interrupts when its value either matches a value placed into a compare register, or when it overflows.</a:t>
            </a:r>
          </a:p>
        </p:txBody>
      </p:sp>
      <p:cxnSp>
        <p:nvCxnSpPr>
          <p:cNvPr id="17" name="Straight Connector 16">
            <a:extLst>
              <a:ext uri="{FF2B5EF4-FFF2-40B4-BE49-F238E27FC236}">
                <a16:creationId xmlns:a16="http://schemas.microsoft.com/office/drawing/2014/main" id="{C07AFBC8-8771-493B-8BBB-BEBA3AC9FB2F}"/>
              </a:ext>
            </a:extLst>
          </p:cNvPr>
          <p:cNvCxnSpPr/>
          <p:nvPr/>
        </p:nvCxnSpPr>
        <p:spPr>
          <a:xfrm>
            <a:off x="438150" y="1134181"/>
            <a:ext cx="914400" cy="408320"/>
          </a:xfrm>
          <a:prstGeom prst="line">
            <a:avLst/>
          </a:prstGeom>
          <a:ln w="1238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AEA8E8AF-0BEC-4DC5-882D-638748828234}"/>
              </a:ext>
            </a:extLst>
          </p:cNvPr>
          <p:cNvCxnSpPr>
            <a:cxnSpLocks/>
          </p:cNvCxnSpPr>
          <p:nvPr/>
        </p:nvCxnSpPr>
        <p:spPr>
          <a:xfrm flipV="1">
            <a:off x="476250" y="1127478"/>
            <a:ext cx="838200" cy="474545"/>
          </a:xfrm>
          <a:prstGeom prst="line">
            <a:avLst/>
          </a:prstGeom>
          <a:ln w="123825">
            <a:solidFill>
              <a:srgbClr val="FF0000"/>
            </a:solidFill>
          </a:ln>
        </p:spPr>
        <p:style>
          <a:lnRef idx="1">
            <a:schemeClr val="accent1"/>
          </a:lnRef>
          <a:fillRef idx="0">
            <a:schemeClr val="accent1"/>
          </a:fillRef>
          <a:effectRef idx="0">
            <a:schemeClr val="accent1"/>
          </a:effectRef>
          <a:fontRef idx="minor">
            <a:schemeClr val="tx1"/>
          </a:fontRef>
        </p:style>
      </p:cxnSp>
      <p:sp>
        <p:nvSpPr>
          <p:cNvPr id="21" name="Speech Bubble: Rectangle 20">
            <a:extLst>
              <a:ext uri="{FF2B5EF4-FFF2-40B4-BE49-F238E27FC236}">
                <a16:creationId xmlns:a16="http://schemas.microsoft.com/office/drawing/2014/main" id="{EB616E80-DB9C-49BE-B9F4-694730D0C078}"/>
              </a:ext>
            </a:extLst>
          </p:cNvPr>
          <p:cNvSpPr/>
          <p:nvPr/>
        </p:nvSpPr>
        <p:spPr>
          <a:xfrm>
            <a:off x="2057400" y="2011383"/>
            <a:ext cx="2743200" cy="1066800"/>
          </a:xfrm>
          <a:prstGeom prst="wedgeRectCallout">
            <a:avLst>
              <a:gd name="adj1" fmla="val -77930"/>
              <a:gd name="adj2" fmla="val -119683"/>
            </a:avLst>
          </a:prstGeom>
          <a:solidFill>
            <a:schemeClr val="accent2">
              <a:lumMod val="75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The MSP430FR2355 does NOT implement the Timer A system</a:t>
            </a:r>
          </a:p>
        </p:txBody>
      </p:sp>
      <p:sp>
        <p:nvSpPr>
          <p:cNvPr id="22" name="Speech Bubble: Rectangle 21">
            <a:extLst>
              <a:ext uri="{FF2B5EF4-FFF2-40B4-BE49-F238E27FC236}">
                <a16:creationId xmlns:a16="http://schemas.microsoft.com/office/drawing/2014/main" id="{3E0D3341-605C-4B8B-93F9-149D6724BA94}"/>
              </a:ext>
            </a:extLst>
          </p:cNvPr>
          <p:cNvSpPr/>
          <p:nvPr/>
        </p:nvSpPr>
        <p:spPr>
          <a:xfrm>
            <a:off x="2038350" y="3246025"/>
            <a:ext cx="2743200" cy="1066800"/>
          </a:xfrm>
          <a:prstGeom prst="wedgeRectCallout">
            <a:avLst>
              <a:gd name="adj1" fmla="val -21696"/>
              <a:gd name="adj2" fmla="val -65048"/>
            </a:avLst>
          </a:prstGeom>
          <a:solidFill>
            <a:schemeClr val="accent2">
              <a:lumMod val="75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This chapter only focuses on </a:t>
            </a:r>
            <a:r>
              <a:rPr lang="en-US" dirty="0" err="1"/>
              <a:t>Timer_B</a:t>
            </a:r>
            <a:r>
              <a:rPr lang="en-US" dirty="0"/>
              <a:t>.</a:t>
            </a:r>
          </a:p>
        </p:txBody>
      </p:sp>
    </p:spTree>
    <p:extLst>
      <p:ext uri="{BB962C8B-B14F-4D97-AF65-F5344CB8AC3E}">
        <p14:creationId xmlns:p14="http://schemas.microsoft.com/office/powerpoint/2010/main" val="7788073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4857750"/>
            <a:ext cx="6858000" cy="28575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 name="Subtitle 2"/>
          <p:cNvSpPr>
            <a:spLocks noGrp="1"/>
          </p:cNvSpPr>
          <p:nvPr>
            <p:ph type="subTitle" idx="1"/>
          </p:nvPr>
        </p:nvSpPr>
        <p:spPr>
          <a:xfrm>
            <a:off x="3810000" y="4857750"/>
            <a:ext cx="3048000" cy="285751"/>
          </a:xfrm>
        </p:spPr>
        <p:txBody>
          <a:bodyPr>
            <a:noAutofit/>
          </a:bodyPr>
          <a:lstStyle/>
          <a:p>
            <a:r>
              <a:rPr lang="en-US" sz="1000" b="1" cap="small" dirty="0">
                <a:solidFill>
                  <a:schemeClr val="bg1"/>
                </a:solidFill>
                <a:latin typeface="Arial" panose="020B0604020202020204" pitchFamily="34" charset="0"/>
                <a:cs typeface="Arial" panose="020B0604020202020204" pitchFamily="34" charset="0"/>
              </a:rPr>
              <a:t>12.2     Timer Overflows on the MSP430FR2355</a:t>
            </a:r>
          </a:p>
        </p:txBody>
      </p:sp>
      <p:sp>
        <p:nvSpPr>
          <p:cNvPr id="8" name="TextBox 7"/>
          <p:cNvSpPr txBox="1"/>
          <p:nvPr/>
        </p:nvSpPr>
        <p:spPr>
          <a:xfrm>
            <a:off x="0" y="492887"/>
            <a:ext cx="6629400" cy="400110"/>
          </a:xfrm>
          <a:prstGeom prst="rect">
            <a:avLst/>
          </a:prstGeom>
          <a:noFill/>
        </p:spPr>
        <p:txBody>
          <a:bodyPr wrap="square" rtlCol="0">
            <a:spAutoFit/>
          </a:bodyPr>
          <a:lstStyle/>
          <a:p>
            <a:r>
              <a:rPr lang="en-US" sz="2000" b="1" cap="small" dirty="0">
                <a:solidFill>
                  <a:schemeClr val="accent2"/>
                </a:solidFill>
                <a:latin typeface="Arial" panose="020B0604020202020204" pitchFamily="34" charset="0"/>
                <a:cs typeface="Arial" panose="020B0604020202020204" pitchFamily="34" charset="0"/>
              </a:rPr>
              <a:t>12.2 Timers on the MSP430</a:t>
            </a:r>
            <a:r>
              <a:rPr lang="en-US" sz="2000" b="1" u="sng" cap="small" dirty="0">
                <a:solidFill>
                  <a:schemeClr val="accent2"/>
                </a:solidFill>
                <a:latin typeface="Arial" panose="020B0604020202020204" pitchFamily="34" charset="0"/>
                <a:cs typeface="Arial" panose="020B0604020202020204" pitchFamily="34" charset="0"/>
              </a:rPr>
              <a:t>FR2355</a:t>
            </a:r>
            <a:endParaRPr lang="en-US" sz="2200" b="1" u="sng" cap="small" dirty="0">
              <a:solidFill>
                <a:schemeClr val="accent2"/>
              </a:solidFill>
              <a:latin typeface="Arial" panose="020B0604020202020204" pitchFamily="34" charset="0"/>
              <a:cs typeface="Arial" panose="020B0604020202020204" pitchFamily="34" charset="0"/>
            </a:endParaRPr>
          </a:p>
        </p:txBody>
      </p:sp>
      <p:sp>
        <p:nvSpPr>
          <p:cNvPr id="7" name="Rectangle 6"/>
          <p:cNvSpPr/>
          <p:nvPr/>
        </p:nvSpPr>
        <p:spPr>
          <a:xfrm>
            <a:off x="0" y="1"/>
            <a:ext cx="6858000" cy="47303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 name="Title 1"/>
          <p:cNvSpPr>
            <a:spLocks noGrp="1"/>
          </p:cNvSpPr>
          <p:nvPr>
            <p:ph type="ctrTitle"/>
          </p:nvPr>
        </p:nvSpPr>
        <p:spPr>
          <a:xfrm>
            <a:off x="0" y="11431"/>
            <a:ext cx="6858000" cy="461605"/>
          </a:xfrm>
        </p:spPr>
        <p:txBody>
          <a:bodyPr anchor="ctr">
            <a:noAutofit/>
          </a:bodyPr>
          <a:lstStyle/>
          <a:p>
            <a:pPr algn="l"/>
            <a:r>
              <a:rPr lang="en-US" sz="1600" cap="small" dirty="0">
                <a:solidFill>
                  <a:schemeClr val="bg1"/>
                </a:solidFill>
                <a:latin typeface="Arial" panose="020B0604020202020204" pitchFamily="34" charset="0"/>
                <a:cs typeface="Arial" panose="020B0604020202020204" pitchFamily="34" charset="0"/>
              </a:rPr>
              <a:t>Ch. 12: Introduction to Timers</a:t>
            </a:r>
          </a:p>
        </p:txBody>
      </p:sp>
      <p:sp>
        <p:nvSpPr>
          <p:cNvPr id="10" name="Subtitle 2">
            <a:extLst>
              <a:ext uri="{FF2B5EF4-FFF2-40B4-BE49-F238E27FC236}">
                <a16:creationId xmlns:a16="http://schemas.microsoft.com/office/drawing/2014/main" id="{8B97C735-A660-42E7-90BE-1009592AFAEF}"/>
              </a:ext>
            </a:extLst>
          </p:cNvPr>
          <p:cNvSpPr txBox="1">
            <a:spLocks/>
          </p:cNvSpPr>
          <p:nvPr/>
        </p:nvSpPr>
        <p:spPr>
          <a:xfrm>
            <a:off x="190500" y="895155"/>
            <a:ext cx="6667500" cy="2881801"/>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anose="020B0604020202020204" pitchFamily="34" charset="0"/>
              <a:buNone/>
              <a:defRPr sz="2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6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marL="228600" indent="-228600" algn="l">
              <a:buFont typeface="Arial" panose="020B0604020202020204" pitchFamily="34" charset="0"/>
              <a:buChar char="•"/>
            </a:pPr>
            <a:r>
              <a:rPr lang="en-US" sz="1600" dirty="0">
                <a:solidFill>
                  <a:schemeClr val="accent2"/>
                </a:solidFill>
                <a:latin typeface="Arial" panose="020B0604020202020204" pitchFamily="34" charset="0"/>
                <a:cs typeface="Arial" panose="020B0604020202020204" pitchFamily="34" charset="0"/>
              </a:rPr>
              <a:t>The MSP430FR2355 </a:t>
            </a:r>
            <a:r>
              <a:rPr lang="en-US" sz="1600" dirty="0" err="1">
                <a:solidFill>
                  <a:schemeClr val="accent2"/>
                </a:solidFill>
                <a:latin typeface="Arial" panose="020B0604020202020204" pitchFamily="34" charset="0"/>
                <a:cs typeface="Arial" panose="020B0604020202020204" pitchFamily="34" charset="0"/>
              </a:rPr>
              <a:t>Timer_B</a:t>
            </a:r>
            <a:r>
              <a:rPr lang="en-US" sz="1600" dirty="0">
                <a:solidFill>
                  <a:schemeClr val="accent2"/>
                </a:solidFill>
                <a:latin typeface="Arial" panose="020B0604020202020204" pitchFamily="34" charset="0"/>
                <a:cs typeface="Arial" panose="020B0604020202020204" pitchFamily="34" charset="0"/>
              </a:rPr>
              <a:t> system provides four independent timers – </a:t>
            </a:r>
            <a:r>
              <a:rPr lang="en-US" sz="1600" b="1" dirty="0">
                <a:solidFill>
                  <a:schemeClr val="accent2"/>
                </a:solidFill>
                <a:latin typeface="Arial" panose="020B0604020202020204" pitchFamily="34" charset="0"/>
                <a:cs typeface="Arial" panose="020B0604020202020204" pitchFamily="34" charset="0"/>
              </a:rPr>
              <a:t>TB0, TB1, TB2,</a:t>
            </a:r>
            <a:r>
              <a:rPr lang="en-US" sz="1600" dirty="0">
                <a:solidFill>
                  <a:schemeClr val="accent2"/>
                </a:solidFill>
                <a:latin typeface="Arial" panose="020B0604020202020204" pitchFamily="34" charset="0"/>
                <a:cs typeface="Arial" panose="020B0604020202020204" pitchFamily="34" charset="0"/>
              </a:rPr>
              <a:t> and </a:t>
            </a:r>
            <a:r>
              <a:rPr lang="en-US" sz="1600" b="1" dirty="0">
                <a:solidFill>
                  <a:schemeClr val="accent2"/>
                </a:solidFill>
                <a:latin typeface="Arial" panose="020B0604020202020204" pitchFamily="34" charset="0"/>
                <a:cs typeface="Arial" panose="020B0604020202020204" pitchFamily="34" charset="0"/>
              </a:rPr>
              <a:t>TB3</a:t>
            </a:r>
            <a:r>
              <a:rPr lang="en-US" sz="1600" dirty="0">
                <a:solidFill>
                  <a:schemeClr val="accent2"/>
                </a:solidFill>
                <a:latin typeface="Arial" panose="020B0604020202020204" pitchFamily="34" charset="0"/>
                <a:cs typeface="Arial" panose="020B0604020202020204" pitchFamily="34" charset="0"/>
              </a:rPr>
              <a:t>.</a:t>
            </a:r>
          </a:p>
          <a:p>
            <a:pPr marL="228600" indent="-228600" algn="l">
              <a:buFont typeface="Arial" panose="020B0604020202020204" pitchFamily="34" charset="0"/>
              <a:buChar char="•"/>
            </a:pPr>
            <a:endParaRPr lang="en-US" sz="1600" dirty="0">
              <a:solidFill>
                <a:schemeClr val="accent2"/>
              </a:solidFill>
              <a:latin typeface="Arial" panose="020B0604020202020204" pitchFamily="34" charset="0"/>
              <a:cs typeface="Arial" panose="020B0604020202020204" pitchFamily="34" charset="0"/>
            </a:endParaRPr>
          </a:p>
        </p:txBody>
      </p:sp>
      <p:pic>
        <p:nvPicPr>
          <p:cNvPr id="19" name="Picture 18" descr="A close up of text on a white background&#10;&#10;Description automatically generated">
            <a:extLst>
              <a:ext uri="{FF2B5EF4-FFF2-40B4-BE49-F238E27FC236}">
                <a16:creationId xmlns:a16="http://schemas.microsoft.com/office/drawing/2014/main" id="{07AF87CE-0DF9-4681-A2C0-6485AE1D861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05667" y="1576463"/>
            <a:ext cx="3695700" cy="2705781"/>
          </a:xfrm>
          <a:prstGeom prst="rect">
            <a:avLst/>
          </a:prstGeom>
        </p:spPr>
      </p:pic>
      <p:sp>
        <p:nvSpPr>
          <p:cNvPr id="4" name="Rectangle 3">
            <a:extLst>
              <a:ext uri="{FF2B5EF4-FFF2-40B4-BE49-F238E27FC236}">
                <a16:creationId xmlns:a16="http://schemas.microsoft.com/office/drawing/2014/main" id="{B2AE9190-92AF-4BFF-8619-A800BD406F58}"/>
              </a:ext>
            </a:extLst>
          </p:cNvPr>
          <p:cNvSpPr/>
          <p:nvPr/>
        </p:nvSpPr>
        <p:spPr>
          <a:xfrm>
            <a:off x="4114800" y="3364231"/>
            <a:ext cx="609600" cy="655319"/>
          </a:xfrm>
          <a:prstGeom prst="rect">
            <a:avLst/>
          </a:prstGeom>
          <a:noFill/>
          <a:ln w="603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85392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4857750"/>
            <a:ext cx="6858000" cy="28575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 name="Subtitle 2"/>
          <p:cNvSpPr>
            <a:spLocks noGrp="1"/>
          </p:cNvSpPr>
          <p:nvPr>
            <p:ph type="subTitle" idx="1"/>
          </p:nvPr>
        </p:nvSpPr>
        <p:spPr>
          <a:xfrm>
            <a:off x="3810000" y="4857750"/>
            <a:ext cx="3048000" cy="285751"/>
          </a:xfrm>
        </p:spPr>
        <p:txBody>
          <a:bodyPr>
            <a:noAutofit/>
          </a:bodyPr>
          <a:lstStyle/>
          <a:p>
            <a:r>
              <a:rPr lang="en-US" sz="1000" b="1" cap="small" dirty="0">
                <a:solidFill>
                  <a:schemeClr val="bg1"/>
                </a:solidFill>
                <a:latin typeface="Arial" panose="020B0604020202020204" pitchFamily="34" charset="0"/>
                <a:cs typeface="Arial" panose="020B0604020202020204" pitchFamily="34" charset="0"/>
              </a:rPr>
              <a:t>12.2     Timer Overflows on the MSP430FR2355</a:t>
            </a:r>
          </a:p>
        </p:txBody>
      </p:sp>
      <p:sp>
        <p:nvSpPr>
          <p:cNvPr id="8" name="TextBox 7"/>
          <p:cNvSpPr txBox="1"/>
          <p:nvPr/>
        </p:nvSpPr>
        <p:spPr>
          <a:xfrm>
            <a:off x="0" y="492887"/>
            <a:ext cx="6629400" cy="400110"/>
          </a:xfrm>
          <a:prstGeom prst="rect">
            <a:avLst/>
          </a:prstGeom>
          <a:noFill/>
        </p:spPr>
        <p:txBody>
          <a:bodyPr wrap="square" rtlCol="0">
            <a:spAutoFit/>
          </a:bodyPr>
          <a:lstStyle/>
          <a:p>
            <a:r>
              <a:rPr lang="en-US" sz="2000" b="1" cap="small" dirty="0">
                <a:solidFill>
                  <a:schemeClr val="accent2"/>
                </a:solidFill>
                <a:latin typeface="Arial" panose="020B0604020202020204" pitchFamily="34" charset="0"/>
                <a:cs typeface="Arial" panose="020B0604020202020204" pitchFamily="34" charset="0"/>
              </a:rPr>
              <a:t>12.2 Timers on the MSP430</a:t>
            </a:r>
            <a:r>
              <a:rPr lang="en-US" sz="2000" b="1" u="sng" cap="small" dirty="0">
                <a:solidFill>
                  <a:schemeClr val="accent2"/>
                </a:solidFill>
                <a:latin typeface="Arial" panose="020B0604020202020204" pitchFamily="34" charset="0"/>
                <a:cs typeface="Arial" panose="020B0604020202020204" pitchFamily="34" charset="0"/>
              </a:rPr>
              <a:t>FR2355</a:t>
            </a:r>
            <a:endParaRPr lang="en-US" sz="2200" b="1" u="sng" cap="small" dirty="0">
              <a:solidFill>
                <a:schemeClr val="accent2"/>
              </a:solidFill>
              <a:latin typeface="Arial" panose="020B0604020202020204" pitchFamily="34" charset="0"/>
              <a:cs typeface="Arial" panose="020B0604020202020204" pitchFamily="34" charset="0"/>
            </a:endParaRPr>
          </a:p>
        </p:txBody>
      </p:sp>
      <p:sp>
        <p:nvSpPr>
          <p:cNvPr id="7" name="Rectangle 6"/>
          <p:cNvSpPr/>
          <p:nvPr/>
        </p:nvSpPr>
        <p:spPr>
          <a:xfrm>
            <a:off x="0" y="1"/>
            <a:ext cx="6858000" cy="47303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 name="Title 1"/>
          <p:cNvSpPr>
            <a:spLocks noGrp="1"/>
          </p:cNvSpPr>
          <p:nvPr>
            <p:ph type="ctrTitle"/>
          </p:nvPr>
        </p:nvSpPr>
        <p:spPr>
          <a:xfrm>
            <a:off x="0" y="11431"/>
            <a:ext cx="6858000" cy="461605"/>
          </a:xfrm>
        </p:spPr>
        <p:txBody>
          <a:bodyPr anchor="ctr">
            <a:noAutofit/>
          </a:bodyPr>
          <a:lstStyle/>
          <a:p>
            <a:pPr algn="l"/>
            <a:r>
              <a:rPr lang="en-US" sz="1600" cap="small" dirty="0">
                <a:solidFill>
                  <a:schemeClr val="bg1"/>
                </a:solidFill>
                <a:latin typeface="Arial" panose="020B0604020202020204" pitchFamily="34" charset="0"/>
                <a:cs typeface="Arial" panose="020B0604020202020204" pitchFamily="34" charset="0"/>
              </a:rPr>
              <a:t>Ch. 12: Introduction to Timers</a:t>
            </a:r>
          </a:p>
        </p:txBody>
      </p:sp>
      <p:sp>
        <p:nvSpPr>
          <p:cNvPr id="10" name="Subtitle 2">
            <a:extLst>
              <a:ext uri="{FF2B5EF4-FFF2-40B4-BE49-F238E27FC236}">
                <a16:creationId xmlns:a16="http://schemas.microsoft.com/office/drawing/2014/main" id="{8B97C735-A660-42E7-90BE-1009592AFAEF}"/>
              </a:ext>
            </a:extLst>
          </p:cNvPr>
          <p:cNvSpPr txBox="1">
            <a:spLocks/>
          </p:cNvSpPr>
          <p:nvPr/>
        </p:nvSpPr>
        <p:spPr>
          <a:xfrm>
            <a:off x="190500" y="895155"/>
            <a:ext cx="6667500" cy="2881801"/>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anose="020B0604020202020204" pitchFamily="34" charset="0"/>
              <a:buNone/>
              <a:defRPr sz="2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6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marL="228600" indent="-228600" algn="l">
              <a:buFont typeface="Arial" panose="020B0604020202020204" pitchFamily="34" charset="0"/>
              <a:buChar char="•"/>
            </a:pPr>
            <a:r>
              <a:rPr lang="en-US" sz="1600" dirty="0">
                <a:solidFill>
                  <a:schemeClr val="accent2"/>
                </a:solidFill>
                <a:latin typeface="Arial" panose="020B0604020202020204" pitchFamily="34" charset="0"/>
                <a:cs typeface="Arial" panose="020B0604020202020204" pitchFamily="34" charset="0"/>
              </a:rPr>
              <a:t>The MSP430FR2355 </a:t>
            </a:r>
            <a:r>
              <a:rPr lang="en-US" sz="1600" dirty="0" err="1">
                <a:solidFill>
                  <a:schemeClr val="accent2"/>
                </a:solidFill>
                <a:latin typeface="Arial" panose="020B0604020202020204" pitchFamily="34" charset="0"/>
                <a:cs typeface="Arial" panose="020B0604020202020204" pitchFamily="34" charset="0"/>
              </a:rPr>
              <a:t>Timer_B</a:t>
            </a:r>
            <a:r>
              <a:rPr lang="en-US" sz="1600" dirty="0">
                <a:solidFill>
                  <a:schemeClr val="accent2"/>
                </a:solidFill>
                <a:latin typeface="Arial" panose="020B0604020202020204" pitchFamily="34" charset="0"/>
                <a:cs typeface="Arial" panose="020B0604020202020204" pitchFamily="34" charset="0"/>
              </a:rPr>
              <a:t> system provides four independent timers – </a:t>
            </a:r>
            <a:r>
              <a:rPr lang="en-US" sz="1600" b="1" dirty="0">
                <a:solidFill>
                  <a:schemeClr val="accent2"/>
                </a:solidFill>
                <a:latin typeface="Arial" panose="020B0604020202020204" pitchFamily="34" charset="0"/>
                <a:cs typeface="Arial" panose="020B0604020202020204" pitchFamily="34" charset="0"/>
              </a:rPr>
              <a:t>TB0, TB1, TB2,</a:t>
            </a:r>
            <a:r>
              <a:rPr lang="en-US" sz="1600" dirty="0">
                <a:solidFill>
                  <a:schemeClr val="accent2"/>
                </a:solidFill>
                <a:latin typeface="Arial" panose="020B0604020202020204" pitchFamily="34" charset="0"/>
                <a:cs typeface="Arial" panose="020B0604020202020204" pitchFamily="34" charset="0"/>
              </a:rPr>
              <a:t> and </a:t>
            </a:r>
            <a:r>
              <a:rPr lang="en-US" sz="1600" b="1" dirty="0">
                <a:solidFill>
                  <a:schemeClr val="accent2"/>
                </a:solidFill>
                <a:latin typeface="Arial" panose="020B0604020202020204" pitchFamily="34" charset="0"/>
                <a:cs typeface="Arial" panose="020B0604020202020204" pitchFamily="34" charset="0"/>
              </a:rPr>
              <a:t>TB3</a:t>
            </a:r>
            <a:r>
              <a:rPr lang="en-US" sz="1600" dirty="0">
                <a:solidFill>
                  <a:schemeClr val="accent2"/>
                </a:solidFill>
                <a:latin typeface="Arial" panose="020B0604020202020204" pitchFamily="34" charset="0"/>
                <a:cs typeface="Arial" panose="020B0604020202020204" pitchFamily="34" charset="0"/>
              </a:rPr>
              <a:t>.</a:t>
            </a:r>
          </a:p>
          <a:p>
            <a:pPr marL="228600" indent="-228600" algn="l">
              <a:buFont typeface="Arial" panose="020B0604020202020204" pitchFamily="34" charset="0"/>
              <a:buChar char="•"/>
            </a:pPr>
            <a:endParaRPr lang="en-US" sz="1600" dirty="0">
              <a:solidFill>
                <a:schemeClr val="accent2"/>
              </a:solidFill>
              <a:latin typeface="Arial" panose="020B0604020202020204" pitchFamily="34" charset="0"/>
              <a:cs typeface="Arial" panose="020B0604020202020204" pitchFamily="34" charset="0"/>
            </a:endParaRPr>
          </a:p>
        </p:txBody>
      </p:sp>
      <p:pic>
        <p:nvPicPr>
          <p:cNvPr id="19" name="Picture 18" descr="A close up of text on a white background&#10;&#10;Description automatically generated">
            <a:extLst>
              <a:ext uri="{FF2B5EF4-FFF2-40B4-BE49-F238E27FC236}">
                <a16:creationId xmlns:a16="http://schemas.microsoft.com/office/drawing/2014/main" id="{07AF87CE-0DF9-4681-A2C0-6485AE1D861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05667" y="1576463"/>
            <a:ext cx="3695700" cy="2705781"/>
          </a:xfrm>
          <a:prstGeom prst="rect">
            <a:avLst/>
          </a:prstGeom>
        </p:spPr>
      </p:pic>
      <p:sp>
        <p:nvSpPr>
          <p:cNvPr id="20" name="Subtitle 2">
            <a:extLst>
              <a:ext uri="{FF2B5EF4-FFF2-40B4-BE49-F238E27FC236}">
                <a16:creationId xmlns:a16="http://schemas.microsoft.com/office/drawing/2014/main" id="{6C878D2F-AFDF-41EC-A06F-381B3150A84A}"/>
              </a:ext>
            </a:extLst>
          </p:cNvPr>
          <p:cNvSpPr txBox="1">
            <a:spLocks/>
          </p:cNvSpPr>
          <p:nvPr/>
        </p:nvSpPr>
        <p:spPr>
          <a:xfrm>
            <a:off x="190500" y="1553180"/>
            <a:ext cx="2781300" cy="2881801"/>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anose="020B0604020202020204" pitchFamily="34" charset="0"/>
              <a:buNone/>
              <a:defRPr sz="2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6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marL="228600" indent="-228600" algn="l">
              <a:buFont typeface="Arial" panose="020B0604020202020204" pitchFamily="34" charset="0"/>
              <a:buChar char="•"/>
            </a:pPr>
            <a:r>
              <a:rPr lang="en-US" sz="1600" dirty="0">
                <a:solidFill>
                  <a:schemeClr val="accent2"/>
                </a:solidFill>
                <a:latin typeface="Arial" panose="020B0604020202020204" pitchFamily="34" charset="0"/>
                <a:cs typeface="Arial" panose="020B0604020202020204" pitchFamily="34" charset="0"/>
              </a:rPr>
              <a:t>Timers TB0, TB1, and TB2 each have three capture/compare registers associated with them – Timer0</a:t>
            </a:r>
            <a:r>
              <a:rPr lang="en-US" sz="1600" b="1" dirty="0">
                <a:solidFill>
                  <a:schemeClr val="accent2"/>
                </a:solidFill>
                <a:latin typeface="Arial" panose="020B0604020202020204" pitchFamily="34" charset="0"/>
                <a:cs typeface="Arial" panose="020B0604020202020204" pitchFamily="34" charset="0"/>
              </a:rPr>
              <a:t>_B3</a:t>
            </a:r>
            <a:r>
              <a:rPr lang="en-US" sz="1600" dirty="0">
                <a:solidFill>
                  <a:schemeClr val="accent2"/>
                </a:solidFill>
                <a:latin typeface="Arial" panose="020B0604020202020204" pitchFamily="34" charset="0"/>
                <a:cs typeface="Arial" panose="020B0604020202020204" pitchFamily="34" charset="0"/>
              </a:rPr>
              <a:t>, Timer1</a:t>
            </a:r>
            <a:r>
              <a:rPr lang="en-US" sz="1600" b="1" dirty="0">
                <a:solidFill>
                  <a:schemeClr val="accent2"/>
                </a:solidFill>
                <a:latin typeface="Arial" panose="020B0604020202020204" pitchFamily="34" charset="0"/>
                <a:cs typeface="Arial" panose="020B0604020202020204" pitchFamily="34" charset="0"/>
              </a:rPr>
              <a:t>_B3</a:t>
            </a:r>
            <a:r>
              <a:rPr lang="en-US" sz="1600" dirty="0">
                <a:solidFill>
                  <a:schemeClr val="accent2"/>
                </a:solidFill>
                <a:latin typeface="Arial" panose="020B0604020202020204" pitchFamily="34" charset="0"/>
                <a:cs typeface="Arial" panose="020B0604020202020204" pitchFamily="34" charset="0"/>
              </a:rPr>
              <a:t>, and Timer2</a:t>
            </a:r>
            <a:r>
              <a:rPr lang="en-US" sz="1600" b="1" dirty="0">
                <a:solidFill>
                  <a:schemeClr val="accent2"/>
                </a:solidFill>
                <a:latin typeface="Arial" panose="020B0604020202020204" pitchFamily="34" charset="0"/>
                <a:cs typeface="Arial" panose="020B0604020202020204" pitchFamily="34" charset="0"/>
              </a:rPr>
              <a:t>_B3</a:t>
            </a:r>
            <a:r>
              <a:rPr lang="en-US" sz="1600" dirty="0">
                <a:solidFill>
                  <a:schemeClr val="accent2"/>
                </a:solidFill>
                <a:latin typeface="Arial" panose="020B0604020202020204" pitchFamily="34" charset="0"/>
                <a:cs typeface="Arial" panose="020B0604020202020204" pitchFamily="34" charset="0"/>
              </a:rPr>
              <a:t>.</a:t>
            </a:r>
            <a:br>
              <a:rPr lang="en-US" sz="1600" dirty="0">
                <a:solidFill>
                  <a:schemeClr val="accent2"/>
                </a:solidFill>
                <a:latin typeface="Arial" panose="020B0604020202020204" pitchFamily="34" charset="0"/>
                <a:cs typeface="Arial" panose="020B0604020202020204" pitchFamily="34" charset="0"/>
              </a:rPr>
            </a:br>
            <a:endParaRPr lang="en-US" sz="600" dirty="0">
              <a:solidFill>
                <a:schemeClr val="accent2"/>
              </a:solidFill>
              <a:latin typeface="Arial" panose="020B0604020202020204" pitchFamily="34" charset="0"/>
              <a:cs typeface="Arial" panose="020B0604020202020204" pitchFamily="34" charset="0"/>
            </a:endParaRPr>
          </a:p>
          <a:p>
            <a:pPr marL="228600" indent="-228600" algn="l">
              <a:buFont typeface="Arial" panose="020B0604020202020204" pitchFamily="34" charset="0"/>
              <a:buChar char="•"/>
            </a:pPr>
            <a:r>
              <a:rPr lang="en-US" sz="1600" dirty="0">
                <a:solidFill>
                  <a:schemeClr val="accent2"/>
                </a:solidFill>
                <a:latin typeface="Arial" panose="020B0604020202020204" pitchFamily="34" charset="0"/>
                <a:cs typeface="Arial" panose="020B0604020202020204" pitchFamily="34" charset="0"/>
              </a:rPr>
              <a:t>Timer TB3 has seven capture/compare registers so it is often referred to as Timer3</a:t>
            </a:r>
            <a:r>
              <a:rPr lang="en-US" sz="1600" b="1" dirty="0">
                <a:solidFill>
                  <a:schemeClr val="accent2"/>
                </a:solidFill>
                <a:latin typeface="Arial" panose="020B0604020202020204" pitchFamily="34" charset="0"/>
                <a:cs typeface="Arial" panose="020B0604020202020204" pitchFamily="34" charset="0"/>
              </a:rPr>
              <a:t>_B7</a:t>
            </a:r>
            <a:r>
              <a:rPr lang="en-US" sz="1600" dirty="0">
                <a:solidFill>
                  <a:schemeClr val="accent2"/>
                </a:solidFill>
                <a:latin typeface="Arial" panose="020B0604020202020204" pitchFamily="34" charset="0"/>
                <a:cs typeface="Arial" panose="020B0604020202020204" pitchFamily="34" charset="0"/>
              </a:rPr>
              <a:t>.</a:t>
            </a:r>
          </a:p>
          <a:p>
            <a:pPr marL="228600" indent="-228600" algn="l">
              <a:buFont typeface="Arial" panose="020B0604020202020204" pitchFamily="34" charset="0"/>
              <a:buChar char="•"/>
            </a:pPr>
            <a:endParaRPr lang="en-US" sz="1600" dirty="0">
              <a:solidFill>
                <a:schemeClr val="accent2"/>
              </a:solidFill>
              <a:latin typeface="Arial" panose="020B0604020202020204" pitchFamily="34" charset="0"/>
              <a:cs typeface="Arial" panose="020B0604020202020204" pitchFamily="34" charset="0"/>
            </a:endParaRPr>
          </a:p>
          <a:p>
            <a:pPr marL="228600" indent="-228600" algn="l">
              <a:buFont typeface="Arial" panose="020B0604020202020204" pitchFamily="34" charset="0"/>
              <a:buChar char="•"/>
            </a:pPr>
            <a:endParaRPr lang="en-US" sz="1600" dirty="0">
              <a:solidFill>
                <a:schemeClr val="accent2"/>
              </a:solidFill>
              <a:latin typeface="Arial" panose="020B0604020202020204" pitchFamily="34" charset="0"/>
              <a:cs typeface="Arial" panose="020B0604020202020204" pitchFamily="34" charset="0"/>
            </a:endParaRPr>
          </a:p>
          <a:p>
            <a:pPr marL="228600" indent="-228600" algn="l">
              <a:buFont typeface="Arial" panose="020B0604020202020204" pitchFamily="34" charset="0"/>
              <a:buChar char="•"/>
            </a:pPr>
            <a:endParaRPr lang="en-US" sz="1600" dirty="0">
              <a:solidFill>
                <a:schemeClr val="accent2"/>
              </a:solidFill>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B2AE9190-92AF-4BFF-8619-A800BD406F58}"/>
              </a:ext>
            </a:extLst>
          </p:cNvPr>
          <p:cNvSpPr/>
          <p:nvPr/>
        </p:nvSpPr>
        <p:spPr>
          <a:xfrm>
            <a:off x="4114800" y="3364231"/>
            <a:ext cx="609600" cy="655319"/>
          </a:xfrm>
          <a:prstGeom prst="rect">
            <a:avLst/>
          </a:prstGeom>
          <a:noFill/>
          <a:ln w="603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468556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4857750"/>
            <a:ext cx="6858000" cy="28575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 name="Subtitle 2"/>
          <p:cNvSpPr>
            <a:spLocks noGrp="1"/>
          </p:cNvSpPr>
          <p:nvPr>
            <p:ph type="subTitle" idx="1"/>
          </p:nvPr>
        </p:nvSpPr>
        <p:spPr>
          <a:xfrm>
            <a:off x="5257800" y="4846320"/>
            <a:ext cx="1600200" cy="285750"/>
          </a:xfrm>
        </p:spPr>
        <p:txBody>
          <a:bodyPr>
            <a:noAutofit/>
          </a:bodyPr>
          <a:lstStyle/>
          <a:p>
            <a:r>
              <a:rPr lang="en-US" sz="1000" b="1" cap="small" dirty="0">
                <a:solidFill>
                  <a:schemeClr val="bg1"/>
                </a:solidFill>
                <a:latin typeface="Arial" panose="020B0604020202020204" pitchFamily="34" charset="0"/>
                <a:cs typeface="Arial" panose="020B0604020202020204" pitchFamily="34" charset="0"/>
              </a:rPr>
              <a:t>12.1     Timer Overview</a:t>
            </a:r>
          </a:p>
        </p:txBody>
      </p:sp>
      <p:sp>
        <p:nvSpPr>
          <p:cNvPr id="8" name="TextBox 7"/>
          <p:cNvSpPr txBox="1"/>
          <p:nvPr/>
        </p:nvSpPr>
        <p:spPr>
          <a:xfrm>
            <a:off x="0" y="492887"/>
            <a:ext cx="6629400" cy="400110"/>
          </a:xfrm>
          <a:prstGeom prst="rect">
            <a:avLst/>
          </a:prstGeom>
          <a:noFill/>
        </p:spPr>
        <p:txBody>
          <a:bodyPr wrap="square" rtlCol="0">
            <a:spAutoFit/>
          </a:bodyPr>
          <a:lstStyle/>
          <a:p>
            <a:r>
              <a:rPr lang="en-US" sz="2000" b="1" cap="small" dirty="0">
                <a:solidFill>
                  <a:schemeClr val="accent2"/>
                </a:solidFill>
                <a:latin typeface="Arial" panose="020B0604020202020204" pitchFamily="34" charset="0"/>
                <a:cs typeface="Arial" panose="020B0604020202020204" pitchFamily="34" charset="0"/>
              </a:rPr>
              <a:t>12.1 Timer Overview</a:t>
            </a:r>
            <a:endParaRPr lang="en-US" sz="2200" b="1" cap="small" dirty="0">
              <a:solidFill>
                <a:schemeClr val="accent2"/>
              </a:solidFill>
              <a:latin typeface="Arial" panose="020B0604020202020204" pitchFamily="34" charset="0"/>
              <a:cs typeface="Arial" panose="020B0604020202020204" pitchFamily="34" charset="0"/>
            </a:endParaRPr>
          </a:p>
        </p:txBody>
      </p:sp>
      <p:sp>
        <p:nvSpPr>
          <p:cNvPr id="7" name="Rectangle 6"/>
          <p:cNvSpPr/>
          <p:nvPr/>
        </p:nvSpPr>
        <p:spPr>
          <a:xfrm>
            <a:off x="0" y="1"/>
            <a:ext cx="6858000" cy="47303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 name="Title 1"/>
          <p:cNvSpPr>
            <a:spLocks noGrp="1"/>
          </p:cNvSpPr>
          <p:nvPr>
            <p:ph type="ctrTitle"/>
          </p:nvPr>
        </p:nvSpPr>
        <p:spPr>
          <a:xfrm>
            <a:off x="0" y="11431"/>
            <a:ext cx="6858000" cy="461605"/>
          </a:xfrm>
        </p:spPr>
        <p:txBody>
          <a:bodyPr anchor="ctr">
            <a:noAutofit/>
          </a:bodyPr>
          <a:lstStyle/>
          <a:p>
            <a:pPr algn="l"/>
            <a:r>
              <a:rPr lang="en-US" sz="1600" cap="small" dirty="0">
                <a:solidFill>
                  <a:schemeClr val="bg1"/>
                </a:solidFill>
                <a:latin typeface="Arial" panose="020B0604020202020204" pitchFamily="34" charset="0"/>
                <a:cs typeface="Arial" panose="020B0604020202020204" pitchFamily="34" charset="0"/>
              </a:rPr>
              <a:t>Ch. 12: Introduction to Timers</a:t>
            </a:r>
          </a:p>
        </p:txBody>
      </p:sp>
      <p:pic>
        <p:nvPicPr>
          <p:cNvPr id="20" name="Picture 19" descr="A screenshot of a cell phone&#10;&#10;Description automatically generated">
            <a:extLst>
              <a:ext uri="{FF2B5EF4-FFF2-40B4-BE49-F238E27FC236}">
                <a16:creationId xmlns:a16="http://schemas.microsoft.com/office/drawing/2014/main" id="{79083580-3E6C-4B6B-AE29-9D6A4D999B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2000" y="1897177"/>
            <a:ext cx="5410200" cy="2898321"/>
          </a:xfrm>
          <a:prstGeom prst="rect">
            <a:avLst/>
          </a:prstGeom>
        </p:spPr>
      </p:pic>
      <p:sp>
        <p:nvSpPr>
          <p:cNvPr id="5" name="Rectangle 4">
            <a:extLst>
              <a:ext uri="{FF2B5EF4-FFF2-40B4-BE49-F238E27FC236}">
                <a16:creationId xmlns:a16="http://schemas.microsoft.com/office/drawing/2014/main" id="{1A6F753B-7352-435E-81C0-3E3BA2CCFF47}"/>
              </a:ext>
            </a:extLst>
          </p:cNvPr>
          <p:cNvSpPr/>
          <p:nvPr/>
        </p:nvSpPr>
        <p:spPr>
          <a:xfrm>
            <a:off x="152400" y="863590"/>
            <a:ext cx="6629400" cy="1000274"/>
          </a:xfrm>
          <a:prstGeom prst="rect">
            <a:avLst/>
          </a:prstGeom>
        </p:spPr>
        <p:txBody>
          <a:bodyPr wrap="square">
            <a:spAutoFit/>
          </a:bodyPr>
          <a:lstStyle/>
          <a:p>
            <a:pPr marL="228600" indent="-228600">
              <a:buFont typeface="Arial" panose="020B0604020202020204" pitchFamily="34" charset="0"/>
              <a:buChar char="•"/>
            </a:pPr>
            <a:r>
              <a:rPr lang="en-US" sz="1400" b="1" dirty="0">
                <a:solidFill>
                  <a:schemeClr val="accent2"/>
                </a:solidFill>
                <a:latin typeface="Arial" panose="020B0604020202020204" pitchFamily="34" charset="0"/>
                <a:cs typeface="Arial" panose="020B0604020202020204" pitchFamily="34" charset="0"/>
              </a:rPr>
              <a:t>Timer</a:t>
            </a:r>
            <a:r>
              <a:rPr lang="en-US" sz="1400" dirty="0">
                <a:solidFill>
                  <a:schemeClr val="accent2"/>
                </a:solidFill>
                <a:latin typeface="Arial" panose="020B0604020202020204" pitchFamily="34" charset="0"/>
                <a:cs typeface="Arial" panose="020B0604020202020204" pitchFamily="34" charset="0"/>
              </a:rPr>
              <a:t> – a binary counter that is clocked from a free-running clock with a known frequency.</a:t>
            </a:r>
          </a:p>
          <a:p>
            <a:pPr marL="228600" indent="-228600">
              <a:buFont typeface="Arial" panose="020B0604020202020204" pitchFamily="34" charset="0"/>
              <a:buChar char="•"/>
            </a:pPr>
            <a:endParaRPr lang="en-US" sz="300" b="1" dirty="0">
              <a:solidFill>
                <a:schemeClr val="accent2"/>
              </a:solidFill>
              <a:latin typeface="Arial" panose="020B0604020202020204" pitchFamily="34" charset="0"/>
              <a:cs typeface="Arial" panose="020B0604020202020204" pitchFamily="34" charset="0"/>
            </a:endParaRPr>
          </a:p>
          <a:p>
            <a:pPr marL="228600" indent="-228600">
              <a:buFont typeface="Arial" panose="020B0604020202020204" pitchFamily="34" charset="0"/>
              <a:buChar char="•"/>
            </a:pPr>
            <a:r>
              <a:rPr lang="en-US" sz="1400" dirty="0">
                <a:solidFill>
                  <a:schemeClr val="accent2"/>
                </a:solidFill>
                <a:latin typeface="Arial" panose="020B0604020202020204" pitchFamily="34" charset="0"/>
                <a:cs typeface="Arial" panose="020B0604020202020204" pitchFamily="34" charset="0"/>
              </a:rPr>
              <a:t>The time elapsed can be found by multiplying the period of the clock (</a:t>
            </a:r>
            <a:r>
              <a:rPr lang="en-US" sz="1400" b="1" dirty="0">
                <a:solidFill>
                  <a:schemeClr val="accent2"/>
                </a:solidFill>
                <a:latin typeface="Arial" panose="020B0604020202020204" pitchFamily="34" charset="0"/>
                <a:cs typeface="Arial" panose="020B0604020202020204" pitchFamily="34" charset="0"/>
              </a:rPr>
              <a:t>T = 1/f</a:t>
            </a:r>
            <a:r>
              <a:rPr lang="en-US" sz="1400" dirty="0">
                <a:solidFill>
                  <a:schemeClr val="accent2"/>
                </a:solidFill>
                <a:latin typeface="Arial" panose="020B0604020202020204" pitchFamily="34" charset="0"/>
                <a:cs typeface="Arial" panose="020B0604020202020204" pitchFamily="34" charset="0"/>
              </a:rPr>
              <a:t>)  by the number of counts that have occurred (</a:t>
            </a:r>
            <a:r>
              <a:rPr lang="en-US" sz="1400" b="1" dirty="0">
                <a:solidFill>
                  <a:schemeClr val="accent2"/>
                </a:solidFill>
                <a:latin typeface="Arial" panose="020B0604020202020204" pitchFamily="34" charset="0"/>
                <a:cs typeface="Arial" panose="020B0604020202020204" pitchFamily="34" charset="0"/>
              </a:rPr>
              <a:t>N</a:t>
            </a:r>
            <a:r>
              <a:rPr lang="en-US" sz="1400" dirty="0">
                <a:solidFill>
                  <a:schemeClr val="accent2"/>
                </a:solidFill>
                <a:latin typeface="Arial" panose="020B0604020202020204" pitchFamily="34" charset="0"/>
                <a:cs typeface="Arial" panose="020B0604020202020204" pitchFamily="34" charset="0"/>
              </a:rPr>
              <a:t>).   </a:t>
            </a:r>
            <a:r>
              <a:rPr lang="en-US" sz="1400" b="1" dirty="0">
                <a:solidFill>
                  <a:schemeClr val="accent2"/>
                </a:solidFill>
                <a:latin typeface="Arial" panose="020B0604020202020204" pitchFamily="34" charset="0"/>
                <a:cs typeface="Arial" panose="020B0604020202020204" pitchFamily="34" charset="0"/>
              </a:rPr>
              <a:t>Time elapsed</a:t>
            </a:r>
            <a:r>
              <a:rPr lang="en-US" sz="1400" dirty="0">
                <a:solidFill>
                  <a:schemeClr val="accent2"/>
                </a:solidFill>
                <a:latin typeface="Arial" panose="020B0604020202020204" pitchFamily="34" charset="0"/>
                <a:cs typeface="Arial" panose="020B0604020202020204" pitchFamily="34" charset="0"/>
              </a:rPr>
              <a:t> </a:t>
            </a:r>
            <a:r>
              <a:rPr lang="en-US" sz="1400" b="1" dirty="0">
                <a:solidFill>
                  <a:schemeClr val="accent2"/>
                </a:solidFill>
                <a:latin typeface="Arial" panose="020B0604020202020204" pitchFamily="34" charset="0"/>
                <a:cs typeface="Arial" panose="020B0604020202020204" pitchFamily="34" charset="0"/>
              </a:rPr>
              <a:t>(∆t) = T * N</a:t>
            </a:r>
          </a:p>
        </p:txBody>
      </p:sp>
    </p:spTree>
    <p:extLst>
      <p:ext uri="{BB962C8B-B14F-4D97-AF65-F5344CB8AC3E}">
        <p14:creationId xmlns:p14="http://schemas.microsoft.com/office/powerpoint/2010/main" val="33025993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4857750"/>
            <a:ext cx="6858000" cy="28575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 name="Subtitle 2"/>
          <p:cNvSpPr>
            <a:spLocks noGrp="1"/>
          </p:cNvSpPr>
          <p:nvPr>
            <p:ph type="subTitle" idx="1"/>
          </p:nvPr>
        </p:nvSpPr>
        <p:spPr>
          <a:xfrm>
            <a:off x="3810000" y="4857750"/>
            <a:ext cx="3048000" cy="285751"/>
          </a:xfrm>
        </p:spPr>
        <p:txBody>
          <a:bodyPr>
            <a:noAutofit/>
          </a:bodyPr>
          <a:lstStyle/>
          <a:p>
            <a:r>
              <a:rPr lang="en-US" sz="1000" b="1" cap="small" dirty="0">
                <a:solidFill>
                  <a:schemeClr val="bg1"/>
                </a:solidFill>
                <a:latin typeface="Arial" panose="020B0604020202020204" pitchFamily="34" charset="0"/>
                <a:cs typeface="Arial" panose="020B0604020202020204" pitchFamily="34" charset="0"/>
              </a:rPr>
              <a:t>12.2     Timer Overflows on the MSP430FR2355</a:t>
            </a:r>
          </a:p>
        </p:txBody>
      </p:sp>
      <p:sp>
        <p:nvSpPr>
          <p:cNvPr id="8" name="TextBox 7"/>
          <p:cNvSpPr txBox="1"/>
          <p:nvPr/>
        </p:nvSpPr>
        <p:spPr>
          <a:xfrm>
            <a:off x="0" y="492887"/>
            <a:ext cx="6629400" cy="400110"/>
          </a:xfrm>
          <a:prstGeom prst="rect">
            <a:avLst/>
          </a:prstGeom>
          <a:noFill/>
        </p:spPr>
        <p:txBody>
          <a:bodyPr wrap="square" rtlCol="0">
            <a:spAutoFit/>
          </a:bodyPr>
          <a:lstStyle/>
          <a:p>
            <a:r>
              <a:rPr lang="en-US" sz="2000" b="1" cap="small" dirty="0">
                <a:solidFill>
                  <a:schemeClr val="accent2"/>
                </a:solidFill>
                <a:latin typeface="Arial" panose="020B0604020202020204" pitchFamily="34" charset="0"/>
                <a:cs typeface="Arial" panose="020B0604020202020204" pitchFamily="34" charset="0"/>
              </a:rPr>
              <a:t>12.2 Timer Overflows on the MSP430FR2355</a:t>
            </a:r>
            <a:endParaRPr lang="en-US" sz="2200" b="1" cap="small" dirty="0">
              <a:solidFill>
                <a:schemeClr val="accent2"/>
              </a:solidFill>
              <a:latin typeface="Arial" panose="020B0604020202020204" pitchFamily="34" charset="0"/>
              <a:cs typeface="Arial" panose="020B0604020202020204" pitchFamily="34" charset="0"/>
            </a:endParaRPr>
          </a:p>
        </p:txBody>
      </p:sp>
      <p:sp>
        <p:nvSpPr>
          <p:cNvPr id="7" name="Rectangle 6"/>
          <p:cNvSpPr/>
          <p:nvPr/>
        </p:nvSpPr>
        <p:spPr>
          <a:xfrm>
            <a:off x="0" y="1"/>
            <a:ext cx="6858000" cy="47303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 name="Title 1"/>
          <p:cNvSpPr>
            <a:spLocks noGrp="1"/>
          </p:cNvSpPr>
          <p:nvPr>
            <p:ph type="ctrTitle"/>
          </p:nvPr>
        </p:nvSpPr>
        <p:spPr>
          <a:xfrm>
            <a:off x="0" y="11431"/>
            <a:ext cx="6858000" cy="461605"/>
          </a:xfrm>
        </p:spPr>
        <p:txBody>
          <a:bodyPr anchor="ctr">
            <a:noAutofit/>
          </a:bodyPr>
          <a:lstStyle/>
          <a:p>
            <a:pPr algn="l"/>
            <a:r>
              <a:rPr lang="en-US" sz="1600" cap="small" dirty="0">
                <a:solidFill>
                  <a:schemeClr val="bg1"/>
                </a:solidFill>
                <a:latin typeface="Arial" panose="020B0604020202020204" pitchFamily="34" charset="0"/>
                <a:cs typeface="Arial" panose="020B0604020202020204" pitchFamily="34" charset="0"/>
              </a:rPr>
              <a:t>Ch. 12: Introduction to Timers</a:t>
            </a:r>
          </a:p>
        </p:txBody>
      </p:sp>
      <p:pic>
        <p:nvPicPr>
          <p:cNvPr id="20" name="Picture 19" descr="A screenshot of a cell phone&#10;&#10;Description automatically generated">
            <a:extLst>
              <a:ext uri="{FF2B5EF4-FFF2-40B4-BE49-F238E27FC236}">
                <a16:creationId xmlns:a16="http://schemas.microsoft.com/office/drawing/2014/main" id="{88BA13DD-5DA0-4E1C-A23B-9CADB24086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066" y="1038165"/>
            <a:ext cx="6637867" cy="2667000"/>
          </a:xfrm>
          <a:prstGeom prst="rect">
            <a:avLst/>
          </a:prstGeom>
        </p:spPr>
      </p:pic>
    </p:spTree>
    <p:extLst>
      <p:ext uri="{BB962C8B-B14F-4D97-AF65-F5344CB8AC3E}">
        <p14:creationId xmlns:p14="http://schemas.microsoft.com/office/powerpoint/2010/main" val="23285106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4857750"/>
            <a:ext cx="6858000" cy="28575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 name="Subtitle 2"/>
          <p:cNvSpPr>
            <a:spLocks noGrp="1"/>
          </p:cNvSpPr>
          <p:nvPr>
            <p:ph type="subTitle" idx="1"/>
          </p:nvPr>
        </p:nvSpPr>
        <p:spPr>
          <a:xfrm>
            <a:off x="3810000" y="4857750"/>
            <a:ext cx="3048000" cy="285751"/>
          </a:xfrm>
        </p:spPr>
        <p:txBody>
          <a:bodyPr>
            <a:noAutofit/>
          </a:bodyPr>
          <a:lstStyle/>
          <a:p>
            <a:r>
              <a:rPr lang="en-US" sz="1000" b="1" cap="small" dirty="0">
                <a:solidFill>
                  <a:schemeClr val="bg1"/>
                </a:solidFill>
                <a:latin typeface="Arial" panose="020B0604020202020204" pitchFamily="34" charset="0"/>
                <a:cs typeface="Arial" panose="020B0604020202020204" pitchFamily="34" charset="0"/>
              </a:rPr>
              <a:t>12.2     Timer Overflows on the MSP430FR2355</a:t>
            </a:r>
          </a:p>
        </p:txBody>
      </p:sp>
      <p:sp>
        <p:nvSpPr>
          <p:cNvPr id="8" name="TextBox 7"/>
          <p:cNvSpPr txBox="1"/>
          <p:nvPr/>
        </p:nvSpPr>
        <p:spPr>
          <a:xfrm>
            <a:off x="0" y="492887"/>
            <a:ext cx="6629400" cy="400110"/>
          </a:xfrm>
          <a:prstGeom prst="rect">
            <a:avLst/>
          </a:prstGeom>
          <a:noFill/>
        </p:spPr>
        <p:txBody>
          <a:bodyPr wrap="square" rtlCol="0">
            <a:spAutoFit/>
          </a:bodyPr>
          <a:lstStyle/>
          <a:p>
            <a:r>
              <a:rPr lang="en-US" sz="2000" b="1" cap="small" dirty="0">
                <a:solidFill>
                  <a:schemeClr val="accent2"/>
                </a:solidFill>
                <a:latin typeface="Arial" panose="020B0604020202020204" pitchFamily="34" charset="0"/>
                <a:cs typeface="Arial" panose="020B0604020202020204" pitchFamily="34" charset="0"/>
              </a:rPr>
              <a:t>12.2 Timer Overflows on the MSP430FR2355</a:t>
            </a:r>
            <a:endParaRPr lang="en-US" sz="2200" b="1" cap="small" dirty="0">
              <a:solidFill>
                <a:schemeClr val="accent2"/>
              </a:solidFill>
              <a:latin typeface="Arial" panose="020B0604020202020204" pitchFamily="34" charset="0"/>
              <a:cs typeface="Arial" panose="020B0604020202020204" pitchFamily="34" charset="0"/>
            </a:endParaRPr>
          </a:p>
        </p:txBody>
      </p:sp>
      <p:sp>
        <p:nvSpPr>
          <p:cNvPr id="7" name="Rectangle 6"/>
          <p:cNvSpPr/>
          <p:nvPr/>
        </p:nvSpPr>
        <p:spPr>
          <a:xfrm>
            <a:off x="0" y="1"/>
            <a:ext cx="6858000" cy="47303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 name="Title 1"/>
          <p:cNvSpPr>
            <a:spLocks noGrp="1"/>
          </p:cNvSpPr>
          <p:nvPr>
            <p:ph type="ctrTitle"/>
          </p:nvPr>
        </p:nvSpPr>
        <p:spPr>
          <a:xfrm>
            <a:off x="0" y="11431"/>
            <a:ext cx="6858000" cy="461605"/>
          </a:xfrm>
        </p:spPr>
        <p:txBody>
          <a:bodyPr anchor="ctr">
            <a:noAutofit/>
          </a:bodyPr>
          <a:lstStyle/>
          <a:p>
            <a:pPr algn="l"/>
            <a:r>
              <a:rPr lang="en-US" sz="1600" cap="small" dirty="0">
                <a:solidFill>
                  <a:schemeClr val="bg1"/>
                </a:solidFill>
                <a:latin typeface="Arial" panose="020B0604020202020204" pitchFamily="34" charset="0"/>
                <a:cs typeface="Arial" panose="020B0604020202020204" pitchFamily="34" charset="0"/>
              </a:rPr>
              <a:t>Ch. 12: Introduction to Timers</a:t>
            </a:r>
          </a:p>
        </p:txBody>
      </p:sp>
      <p:pic>
        <p:nvPicPr>
          <p:cNvPr id="20" name="Picture 19" descr="A screenshot of a cell phone&#10;&#10;Description automatically generated">
            <a:extLst>
              <a:ext uri="{FF2B5EF4-FFF2-40B4-BE49-F238E27FC236}">
                <a16:creationId xmlns:a16="http://schemas.microsoft.com/office/drawing/2014/main" id="{88BA13DD-5DA0-4E1C-A23B-9CADB24086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066" y="1038165"/>
            <a:ext cx="6637867" cy="2667000"/>
          </a:xfrm>
          <a:prstGeom prst="rect">
            <a:avLst/>
          </a:prstGeom>
        </p:spPr>
      </p:pic>
      <p:sp>
        <p:nvSpPr>
          <p:cNvPr id="21" name="Subtitle 2">
            <a:extLst>
              <a:ext uri="{FF2B5EF4-FFF2-40B4-BE49-F238E27FC236}">
                <a16:creationId xmlns:a16="http://schemas.microsoft.com/office/drawing/2014/main" id="{BAADC879-404C-4F8E-9093-ACD700D32228}"/>
              </a:ext>
            </a:extLst>
          </p:cNvPr>
          <p:cNvSpPr txBox="1">
            <a:spLocks/>
          </p:cNvSpPr>
          <p:nvPr/>
        </p:nvSpPr>
        <p:spPr>
          <a:xfrm>
            <a:off x="190500" y="4019550"/>
            <a:ext cx="6667500" cy="914280"/>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anose="020B0604020202020204" pitchFamily="34" charset="0"/>
              <a:buNone/>
              <a:defRPr sz="2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6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marL="228600" indent="-228600" algn="l">
              <a:buFont typeface="Arial" panose="020B0604020202020204" pitchFamily="34" charset="0"/>
              <a:buChar char="•"/>
            </a:pPr>
            <a:r>
              <a:rPr lang="en-US" sz="1600" dirty="0">
                <a:solidFill>
                  <a:schemeClr val="accent2"/>
                </a:solidFill>
                <a:latin typeface="Arial" panose="020B0604020202020204" pitchFamily="34" charset="0"/>
                <a:cs typeface="Arial" panose="020B0604020202020204" pitchFamily="34" charset="0"/>
              </a:rPr>
              <a:t>The </a:t>
            </a:r>
            <a:r>
              <a:rPr lang="en-US" sz="1600" dirty="0" err="1">
                <a:solidFill>
                  <a:schemeClr val="accent2"/>
                </a:solidFill>
                <a:latin typeface="Arial" panose="020B0604020202020204" pitchFamily="34" charset="0"/>
                <a:cs typeface="Arial" panose="020B0604020202020204" pitchFamily="34" charset="0"/>
              </a:rPr>
              <a:t>Timer_B</a:t>
            </a:r>
            <a:r>
              <a:rPr lang="en-US" sz="1600" dirty="0">
                <a:solidFill>
                  <a:schemeClr val="accent2"/>
                </a:solidFill>
                <a:latin typeface="Arial" panose="020B0604020202020204" pitchFamily="34" charset="0"/>
                <a:cs typeface="Arial" panose="020B0604020202020204" pitchFamily="34" charset="0"/>
              </a:rPr>
              <a:t> system has a 16_bit binary counter which has a variety of settings that are controlled by the user.</a:t>
            </a:r>
          </a:p>
          <a:p>
            <a:pPr marL="228600" indent="-228600" algn="l">
              <a:buFont typeface="Arial" panose="020B0604020202020204" pitchFamily="34" charset="0"/>
              <a:buChar char="•"/>
            </a:pPr>
            <a:endParaRPr lang="en-US" sz="600" dirty="0">
              <a:solidFill>
                <a:schemeClr val="accent2"/>
              </a:solidFill>
              <a:latin typeface="Arial" panose="020B0604020202020204" pitchFamily="34" charset="0"/>
              <a:cs typeface="Arial" panose="020B0604020202020204" pitchFamily="34" charset="0"/>
            </a:endParaRPr>
          </a:p>
          <a:p>
            <a:pPr marL="228600" indent="-228600" algn="l">
              <a:buFont typeface="Arial" panose="020B0604020202020204" pitchFamily="34" charset="0"/>
              <a:buChar char="•"/>
            </a:pPr>
            <a:endParaRPr lang="en-US" sz="1600" dirty="0">
              <a:solidFill>
                <a:schemeClr val="accent2"/>
              </a:solidFill>
              <a:latin typeface="Arial" panose="020B0604020202020204" pitchFamily="34" charset="0"/>
              <a:cs typeface="Arial" panose="020B0604020202020204" pitchFamily="34" charset="0"/>
            </a:endParaRPr>
          </a:p>
          <a:p>
            <a:pPr marL="228600" indent="-228600" algn="l">
              <a:buFont typeface="Arial" panose="020B0604020202020204" pitchFamily="34" charset="0"/>
              <a:buChar char="•"/>
            </a:pPr>
            <a:endParaRPr lang="en-US" sz="1600" dirty="0">
              <a:solidFill>
                <a:schemeClr val="accent2"/>
              </a:solidFill>
              <a:latin typeface="Arial" panose="020B0604020202020204" pitchFamily="34" charset="0"/>
              <a:cs typeface="Arial" panose="020B0604020202020204" pitchFamily="34" charset="0"/>
            </a:endParaRPr>
          </a:p>
          <a:p>
            <a:pPr marL="228600" indent="-228600" algn="l">
              <a:buFont typeface="Arial" panose="020B0604020202020204" pitchFamily="34" charset="0"/>
              <a:buChar char="•"/>
            </a:pPr>
            <a:endParaRPr lang="en-US" sz="1600" dirty="0">
              <a:solidFill>
                <a:schemeClr val="accent2"/>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278482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4857750"/>
            <a:ext cx="6858000" cy="28575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 name="Subtitle 2"/>
          <p:cNvSpPr>
            <a:spLocks noGrp="1"/>
          </p:cNvSpPr>
          <p:nvPr>
            <p:ph type="subTitle" idx="1"/>
          </p:nvPr>
        </p:nvSpPr>
        <p:spPr>
          <a:xfrm>
            <a:off x="3810000" y="4857750"/>
            <a:ext cx="3048000" cy="285751"/>
          </a:xfrm>
        </p:spPr>
        <p:txBody>
          <a:bodyPr>
            <a:noAutofit/>
          </a:bodyPr>
          <a:lstStyle/>
          <a:p>
            <a:r>
              <a:rPr lang="en-US" sz="1000" b="1" cap="small" dirty="0">
                <a:solidFill>
                  <a:schemeClr val="bg1"/>
                </a:solidFill>
                <a:latin typeface="Arial" panose="020B0604020202020204" pitchFamily="34" charset="0"/>
                <a:cs typeface="Arial" panose="020B0604020202020204" pitchFamily="34" charset="0"/>
              </a:rPr>
              <a:t>12.2     Timer Overflows on the MSP430FR2355</a:t>
            </a:r>
          </a:p>
        </p:txBody>
      </p:sp>
      <p:sp>
        <p:nvSpPr>
          <p:cNvPr id="8" name="TextBox 7"/>
          <p:cNvSpPr txBox="1"/>
          <p:nvPr/>
        </p:nvSpPr>
        <p:spPr>
          <a:xfrm>
            <a:off x="0" y="492887"/>
            <a:ext cx="6629400" cy="400110"/>
          </a:xfrm>
          <a:prstGeom prst="rect">
            <a:avLst/>
          </a:prstGeom>
          <a:noFill/>
        </p:spPr>
        <p:txBody>
          <a:bodyPr wrap="square" rtlCol="0">
            <a:spAutoFit/>
          </a:bodyPr>
          <a:lstStyle/>
          <a:p>
            <a:r>
              <a:rPr lang="en-US" sz="2000" b="1" cap="small" dirty="0">
                <a:solidFill>
                  <a:schemeClr val="accent2"/>
                </a:solidFill>
                <a:latin typeface="Arial" panose="020B0604020202020204" pitchFamily="34" charset="0"/>
                <a:cs typeface="Arial" panose="020B0604020202020204" pitchFamily="34" charset="0"/>
              </a:rPr>
              <a:t>12.2 Timer Overflows on the MSP430FR2355</a:t>
            </a:r>
            <a:endParaRPr lang="en-US" sz="2200" b="1" cap="small" dirty="0">
              <a:solidFill>
                <a:schemeClr val="accent2"/>
              </a:solidFill>
              <a:latin typeface="Arial" panose="020B0604020202020204" pitchFamily="34" charset="0"/>
              <a:cs typeface="Arial" panose="020B0604020202020204" pitchFamily="34" charset="0"/>
            </a:endParaRPr>
          </a:p>
        </p:txBody>
      </p:sp>
      <p:sp>
        <p:nvSpPr>
          <p:cNvPr id="7" name="Rectangle 6"/>
          <p:cNvSpPr/>
          <p:nvPr/>
        </p:nvSpPr>
        <p:spPr>
          <a:xfrm>
            <a:off x="0" y="1"/>
            <a:ext cx="6858000" cy="47303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 name="Title 1"/>
          <p:cNvSpPr>
            <a:spLocks noGrp="1"/>
          </p:cNvSpPr>
          <p:nvPr>
            <p:ph type="ctrTitle"/>
          </p:nvPr>
        </p:nvSpPr>
        <p:spPr>
          <a:xfrm>
            <a:off x="0" y="11431"/>
            <a:ext cx="6858000" cy="461605"/>
          </a:xfrm>
        </p:spPr>
        <p:txBody>
          <a:bodyPr anchor="ctr">
            <a:noAutofit/>
          </a:bodyPr>
          <a:lstStyle/>
          <a:p>
            <a:pPr algn="l"/>
            <a:r>
              <a:rPr lang="en-US" sz="1600" cap="small" dirty="0">
                <a:solidFill>
                  <a:schemeClr val="bg1"/>
                </a:solidFill>
                <a:latin typeface="Arial" panose="020B0604020202020204" pitchFamily="34" charset="0"/>
                <a:cs typeface="Arial" panose="020B0604020202020204" pitchFamily="34" charset="0"/>
              </a:rPr>
              <a:t>Ch. 12: Introduction to Timers</a:t>
            </a:r>
          </a:p>
        </p:txBody>
      </p:sp>
      <p:pic>
        <p:nvPicPr>
          <p:cNvPr id="20" name="Picture 19" descr="A screenshot of a cell phone&#10;&#10;Description automatically generated">
            <a:extLst>
              <a:ext uri="{FF2B5EF4-FFF2-40B4-BE49-F238E27FC236}">
                <a16:creationId xmlns:a16="http://schemas.microsoft.com/office/drawing/2014/main" id="{88BA13DD-5DA0-4E1C-A23B-9CADB24086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066" y="1038165"/>
            <a:ext cx="6637867" cy="2667000"/>
          </a:xfrm>
          <a:prstGeom prst="rect">
            <a:avLst/>
          </a:prstGeom>
        </p:spPr>
      </p:pic>
      <p:sp>
        <p:nvSpPr>
          <p:cNvPr id="21" name="Subtitle 2">
            <a:extLst>
              <a:ext uri="{FF2B5EF4-FFF2-40B4-BE49-F238E27FC236}">
                <a16:creationId xmlns:a16="http://schemas.microsoft.com/office/drawing/2014/main" id="{BAADC879-404C-4F8E-9093-ACD700D32228}"/>
              </a:ext>
            </a:extLst>
          </p:cNvPr>
          <p:cNvSpPr txBox="1">
            <a:spLocks/>
          </p:cNvSpPr>
          <p:nvPr/>
        </p:nvSpPr>
        <p:spPr>
          <a:xfrm>
            <a:off x="190500" y="3790950"/>
            <a:ext cx="6667500" cy="1142880"/>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anose="020B0604020202020204" pitchFamily="34" charset="0"/>
              <a:buNone/>
              <a:defRPr sz="2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6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marL="228600" indent="-228600" algn="l">
              <a:buFont typeface="Arial" panose="020B0604020202020204" pitchFamily="34" charset="0"/>
              <a:buChar char="•"/>
            </a:pPr>
            <a:r>
              <a:rPr lang="en-US" sz="1600" dirty="0">
                <a:solidFill>
                  <a:schemeClr val="accent2"/>
                </a:solidFill>
                <a:latin typeface="Arial" panose="020B0604020202020204" pitchFamily="34" charset="0"/>
                <a:cs typeface="Arial" panose="020B0604020202020204" pitchFamily="34" charset="0"/>
              </a:rPr>
              <a:t>Each timer has selectable clock inputs and the ability to divide down the clock to get slower counting frequencies.</a:t>
            </a:r>
          </a:p>
          <a:p>
            <a:pPr marL="228600" indent="-228600" algn="l">
              <a:buFont typeface="Arial" panose="020B0604020202020204" pitchFamily="34" charset="0"/>
              <a:buChar char="•"/>
            </a:pPr>
            <a:r>
              <a:rPr lang="en-US" sz="1600" dirty="0">
                <a:solidFill>
                  <a:schemeClr val="accent2"/>
                </a:solidFill>
                <a:latin typeface="Arial" panose="020B0604020202020204" pitchFamily="34" charset="0"/>
                <a:cs typeface="Arial" panose="020B0604020202020204" pitchFamily="34" charset="0"/>
              </a:rPr>
              <a:t>Types of clock sources: </a:t>
            </a:r>
            <a:r>
              <a:rPr lang="en-US" sz="1600" b="1" dirty="0">
                <a:solidFill>
                  <a:schemeClr val="accent2"/>
                </a:solidFill>
                <a:latin typeface="Arial" panose="020B0604020202020204" pitchFamily="34" charset="0"/>
                <a:cs typeface="Arial" panose="020B0604020202020204" pitchFamily="34" charset="0"/>
              </a:rPr>
              <a:t>ACLK (32.768 kHz)</a:t>
            </a:r>
            <a:r>
              <a:rPr lang="en-US" sz="1600" dirty="0">
                <a:solidFill>
                  <a:schemeClr val="accent2"/>
                </a:solidFill>
                <a:latin typeface="Arial" panose="020B0604020202020204" pitchFamily="34" charset="0"/>
                <a:cs typeface="Arial" panose="020B0604020202020204" pitchFamily="34" charset="0"/>
              </a:rPr>
              <a:t> and </a:t>
            </a:r>
            <a:r>
              <a:rPr lang="en-US" sz="1600" b="1" dirty="0">
                <a:solidFill>
                  <a:schemeClr val="accent2"/>
                </a:solidFill>
                <a:latin typeface="Arial" panose="020B0604020202020204" pitchFamily="34" charset="0"/>
                <a:cs typeface="Arial" panose="020B0604020202020204" pitchFamily="34" charset="0"/>
              </a:rPr>
              <a:t>SMCLK (1 MHz)</a:t>
            </a:r>
            <a:r>
              <a:rPr lang="en-US" sz="1600" dirty="0">
                <a:solidFill>
                  <a:schemeClr val="accent2"/>
                </a:solidFill>
                <a:latin typeface="Arial" panose="020B0604020202020204" pitchFamily="34" charset="0"/>
                <a:cs typeface="Arial" panose="020B0604020202020204" pitchFamily="34" charset="0"/>
              </a:rPr>
              <a:t>.</a:t>
            </a:r>
          </a:p>
          <a:p>
            <a:pPr algn="l"/>
            <a:endParaRPr lang="en-US" sz="1600" dirty="0">
              <a:solidFill>
                <a:schemeClr val="accent2"/>
              </a:solidFill>
              <a:latin typeface="Arial" panose="020B0604020202020204" pitchFamily="34" charset="0"/>
              <a:cs typeface="Arial" panose="020B0604020202020204" pitchFamily="34" charset="0"/>
            </a:endParaRPr>
          </a:p>
          <a:p>
            <a:pPr marL="228600" indent="-228600" algn="l">
              <a:buFont typeface="Arial" panose="020B0604020202020204" pitchFamily="34" charset="0"/>
              <a:buChar char="•"/>
            </a:pPr>
            <a:endParaRPr lang="en-US" sz="600" dirty="0">
              <a:solidFill>
                <a:schemeClr val="accent2"/>
              </a:solidFill>
              <a:latin typeface="Arial" panose="020B0604020202020204" pitchFamily="34" charset="0"/>
              <a:cs typeface="Arial" panose="020B0604020202020204" pitchFamily="34" charset="0"/>
            </a:endParaRPr>
          </a:p>
          <a:p>
            <a:pPr marL="228600" indent="-228600" algn="l">
              <a:buFont typeface="Arial" panose="020B0604020202020204" pitchFamily="34" charset="0"/>
              <a:buChar char="•"/>
            </a:pPr>
            <a:endParaRPr lang="en-US" sz="1600" dirty="0">
              <a:solidFill>
                <a:schemeClr val="accent2"/>
              </a:solidFill>
              <a:latin typeface="Arial" panose="020B0604020202020204" pitchFamily="34" charset="0"/>
              <a:cs typeface="Arial" panose="020B0604020202020204" pitchFamily="34" charset="0"/>
            </a:endParaRPr>
          </a:p>
          <a:p>
            <a:pPr marL="228600" indent="-228600" algn="l">
              <a:buFont typeface="Arial" panose="020B0604020202020204" pitchFamily="34" charset="0"/>
              <a:buChar char="•"/>
            </a:pPr>
            <a:endParaRPr lang="en-US" sz="1600" dirty="0">
              <a:solidFill>
                <a:schemeClr val="accent2"/>
              </a:solidFill>
              <a:latin typeface="Arial" panose="020B0604020202020204" pitchFamily="34" charset="0"/>
              <a:cs typeface="Arial" panose="020B0604020202020204" pitchFamily="34" charset="0"/>
            </a:endParaRPr>
          </a:p>
          <a:p>
            <a:pPr marL="228600" indent="-228600" algn="l">
              <a:buFont typeface="Arial" panose="020B0604020202020204" pitchFamily="34" charset="0"/>
              <a:buChar char="•"/>
            </a:pPr>
            <a:endParaRPr lang="en-US" sz="1600" dirty="0">
              <a:solidFill>
                <a:schemeClr val="accent2"/>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279144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4857750"/>
            <a:ext cx="6858000" cy="28575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 name="Subtitle 2"/>
          <p:cNvSpPr>
            <a:spLocks noGrp="1"/>
          </p:cNvSpPr>
          <p:nvPr>
            <p:ph type="subTitle" idx="1"/>
          </p:nvPr>
        </p:nvSpPr>
        <p:spPr>
          <a:xfrm>
            <a:off x="3810000" y="4857750"/>
            <a:ext cx="3048000" cy="285751"/>
          </a:xfrm>
        </p:spPr>
        <p:txBody>
          <a:bodyPr>
            <a:noAutofit/>
          </a:bodyPr>
          <a:lstStyle/>
          <a:p>
            <a:r>
              <a:rPr lang="en-US" sz="1000" b="1" cap="small" dirty="0">
                <a:solidFill>
                  <a:schemeClr val="bg1"/>
                </a:solidFill>
                <a:latin typeface="Arial" panose="020B0604020202020204" pitchFamily="34" charset="0"/>
                <a:cs typeface="Arial" panose="020B0604020202020204" pitchFamily="34" charset="0"/>
              </a:rPr>
              <a:t>12.2     Timer Overflows on the MSP430FR2355</a:t>
            </a:r>
          </a:p>
        </p:txBody>
      </p:sp>
      <p:sp>
        <p:nvSpPr>
          <p:cNvPr id="8" name="TextBox 7"/>
          <p:cNvSpPr txBox="1"/>
          <p:nvPr/>
        </p:nvSpPr>
        <p:spPr>
          <a:xfrm>
            <a:off x="0" y="492887"/>
            <a:ext cx="6629400" cy="400110"/>
          </a:xfrm>
          <a:prstGeom prst="rect">
            <a:avLst/>
          </a:prstGeom>
          <a:noFill/>
        </p:spPr>
        <p:txBody>
          <a:bodyPr wrap="square" rtlCol="0">
            <a:spAutoFit/>
          </a:bodyPr>
          <a:lstStyle/>
          <a:p>
            <a:r>
              <a:rPr lang="en-US" sz="2000" b="1" cap="small" dirty="0">
                <a:solidFill>
                  <a:schemeClr val="accent2"/>
                </a:solidFill>
                <a:latin typeface="Arial" panose="020B0604020202020204" pitchFamily="34" charset="0"/>
                <a:cs typeface="Arial" panose="020B0604020202020204" pitchFamily="34" charset="0"/>
              </a:rPr>
              <a:t>12.2 Timer Overflows on the MSP430FR2355</a:t>
            </a:r>
            <a:endParaRPr lang="en-US" sz="2200" b="1" cap="small" dirty="0">
              <a:solidFill>
                <a:schemeClr val="accent2"/>
              </a:solidFill>
              <a:latin typeface="Arial" panose="020B0604020202020204" pitchFamily="34" charset="0"/>
              <a:cs typeface="Arial" panose="020B0604020202020204" pitchFamily="34" charset="0"/>
            </a:endParaRPr>
          </a:p>
        </p:txBody>
      </p:sp>
      <p:sp>
        <p:nvSpPr>
          <p:cNvPr id="7" name="Rectangle 6"/>
          <p:cNvSpPr/>
          <p:nvPr/>
        </p:nvSpPr>
        <p:spPr>
          <a:xfrm>
            <a:off x="0" y="1"/>
            <a:ext cx="6858000" cy="47303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 name="Title 1"/>
          <p:cNvSpPr>
            <a:spLocks noGrp="1"/>
          </p:cNvSpPr>
          <p:nvPr>
            <p:ph type="ctrTitle"/>
          </p:nvPr>
        </p:nvSpPr>
        <p:spPr>
          <a:xfrm>
            <a:off x="0" y="11431"/>
            <a:ext cx="6858000" cy="461605"/>
          </a:xfrm>
        </p:spPr>
        <p:txBody>
          <a:bodyPr anchor="ctr">
            <a:noAutofit/>
          </a:bodyPr>
          <a:lstStyle/>
          <a:p>
            <a:pPr algn="l"/>
            <a:r>
              <a:rPr lang="en-US" sz="1600" cap="small" dirty="0">
                <a:solidFill>
                  <a:schemeClr val="bg1"/>
                </a:solidFill>
                <a:latin typeface="Arial" panose="020B0604020202020204" pitchFamily="34" charset="0"/>
                <a:cs typeface="Arial" panose="020B0604020202020204" pitchFamily="34" charset="0"/>
              </a:rPr>
              <a:t>Ch. 12: Introduction to Timers</a:t>
            </a:r>
          </a:p>
        </p:txBody>
      </p:sp>
      <p:pic>
        <p:nvPicPr>
          <p:cNvPr id="20" name="Picture 19" descr="A screenshot of a cell phone&#10;&#10;Description automatically generated">
            <a:extLst>
              <a:ext uri="{FF2B5EF4-FFF2-40B4-BE49-F238E27FC236}">
                <a16:creationId xmlns:a16="http://schemas.microsoft.com/office/drawing/2014/main" id="{88BA13DD-5DA0-4E1C-A23B-9CADB24086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066" y="1038165"/>
            <a:ext cx="6637867" cy="2667000"/>
          </a:xfrm>
          <a:prstGeom prst="rect">
            <a:avLst/>
          </a:prstGeom>
        </p:spPr>
      </p:pic>
      <p:sp>
        <p:nvSpPr>
          <p:cNvPr id="21" name="Subtitle 2">
            <a:extLst>
              <a:ext uri="{FF2B5EF4-FFF2-40B4-BE49-F238E27FC236}">
                <a16:creationId xmlns:a16="http://schemas.microsoft.com/office/drawing/2014/main" id="{BAADC879-404C-4F8E-9093-ACD700D32228}"/>
              </a:ext>
            </a:extLst>
          </p:cNvPr>
          <p:cNvSpPr txBox="1">
            <a:spLocks/>
          </p:cNvSpPr>
          <p:nvPr/>
        </p:nvSpPr>
        <p:spPr>
          <a:xfrm>
            <a:off x="190500" y="3705165"/>
            <a:ext cx="6667500" cy="1228665"/>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anose="020B0604020202020204" pitchFamily="34" charset="0"/>
              <a:buNone/>
              <a:defRPr sz="2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6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marL="228600" indent="-228600" algn="l">
              <a:buFont typeface="Arial" panose="020B0604020202020204" pitchFamily="34" charset="0"/>
              <a:buChar char="•"/>
            </a:pPr>
            <a:r>
              <a:rPr lang="en-US" sz="1600" dirty="0">
                <a:solidFill>
                  <a:schemeClr val="accent2"/>
                </a:solidFill>
                <a:latin typeface="Arial" panose="020B0604020202020204" pitchFamily="34" charset="0"/>
                <a:cs typeface="Arial" panose="020B0604020202020204" pitchFamily="34" charset="0"/>
              </a:rPr>
              <a:t>A first stage clock divider (ID) can divide the clock by 1, 2, 4, and 8.</a:t>
            </a:r>
          </a:p>
          <a:p>
            <a:pPr marL="228600" indent="-228600" algn="l">
              <a:buFont typeface="Arial" panose="020B0604020202020204" pitchFamily="34" charset="0"/>
              <a:buChar char="•"/>
            </a:pPr>
            <a:r>
              <a:rPr lang="en-US" sz="1600" dirty="0">
                <a:solidFill>
                  <a:schemeClr val="accent2"/>
                </a:solidFill>
                <a:latin typeface="Arial" panose="020B0604020202020204" pitchFamily="34" charset="0"/>
                <a:cs typeface="Arial" panose="020B0604020202020204" pitchFamily="34" charset="0"/>
              </a:rPr>
              <a:t>A second stage clock divider (IDEX) can further divide the clock by 1, 2, 3, 4, 5, 6, 7, and 8.</a:t>
            </a:r>
          </a:p>
          <a:p>
            <a:pPr marL="228600" indent="-228600" algn="l">
              <a:buFont typeface="Arial" panose="020B0604020202020204" pitchFamily="34" charset="0"/>
              <a:buChar char="•"/>
            </a:pPr>
            <a:r>
              <a:rPr lang="en-US" sz="1600" dirty="0">
                <a:solidFill>
                  <a:schemeClr val="accent2"/>
                </a:solidFill>
                <a:latin typeface="Arial" panose="020B0604020202020204" pitchFamily="34" charset="0"/>
                <a:cs typeface="Arial" panose="020B0604020202020204" pitchFamily="34" charset="0"/>
              </a:rPr>
              <a:t>This gives 32 different divider settings (min=1, max=64).</a:t>
            </a:r>
          </a:p>
          <a:p>
            <a:pPr marL="228600" indent="-228600" algn="l">
              <a:buFont typeface="Arial" panose="020B0604020202020204" pitchFamily="34" charset="0"/>
              <a:buChar char="•"/>
            </a:pPr>
            <a:endParaRPr lang="en-US" sz="1600" dirty="0">
              <a:solidFill>
                <a:schemeClr val="accent2"/>
              </a:solidFill>
              <a:latin typeface="Arial" panose="020B0604020202020204" pitchFamily="34" charset="0"/>
              <a:cs typeface="Arial" panose="020B0604020202020204" pitchFamily="34" charset="0"/>
            </a:endParaRPr>
          </a:p>
          <a:p>
            <a:pPr algn="l"/>
            <a:endParaRPr lang="en-US" sz="1600" dirty="0">
              <a:solidFill>
                <a:schemeClr val="accent2"/>
              </a:solidFill>
              <a:latin typeface="Arial" panose="020B0604020202020204" pitchFamily="34" charset="0"/>
              <a:cs typeface="Arial" panose="020B0604020202020204" pitchFamily="34" charset="0"/>
            </a:endParaRPr>
          </a:p>
          <a:p>
            <a:pPr marL="228600" indent="-228600" algn="l">
              <a:buFont typeface="Arial" panose="020B0604020202020204" pitchFamily="34" charset="0"/>
              <a:buChar char="•"/>
            </a:pPr>
            <a:endParaRPr lang="en-US" sz="600" dirty="0">
              <a:solidFill>
                <a:schemeClr val="accent2"/>
              </a:solidFill>
              <a:latin typeface="Arial" panose="020B0604020202020204" pitchFamily="34" charset="0"/>
              <a:cs typeface="Arial" panose="020B0604020202020204" pitchFamily="34" charset="0"/>
            </a:endParaRPr>
          </a:p>
          <a:p>
            <a:pPr marL="228600" indent="-228600" algn="l">
              <a:buFont typeface="Arial" panose="020B0604020202020204" pitchFamily="34" charset="0"/>
              <a:buChar char="•"/>
            </a:pPr>
            <a:endParaRPr lang="en-US" sz="1600" dirty="0">
              <a:solidFill>
                <a:schemeClr val="accent2"/>
              </a:solidFill>
              <a:latin typeface="Arial" panose="020B0604020202020204" pitchFamily="34" charset="0"/>
              <a:cs typeface="Arial" panose="020B0604020202020204" pitchFamily="34" charset="0"/>
            </a:endParaRPr>
          </a:p>
          <a:p>
            <a:pPr marL="228600" indent="-228600" algn="l">
              <a:buFont typeface="Arial" panose="020B0604020202020204" pitchFamily="34" charset="0"/>
              <a:buChar char="•"/>
            </a:pPr>
            <a:endParaRPr lang="en-US" sz="1600" dirty="0">
              <a:solidFill>
                <a:schemeClr val="accent2"/>
              </a:solidFill>
              <a:latin typeface="Arial" panose="020B0604020202020204" pitchFamily="34" charset="0"/>
              <a:cs typeface="Arial" panose="020B0604020202020204" pitchFamily="34" charset="0"/>
            </a:endParaRPr>
          </a:p>
          <a:p>
            <a:pPr marL="228600" indent="-228600" algn="l">
              <a:buFont typeface="Arial" panose="020B0604020202020204" pitchFamily="34" charset="0"/>
              <a:buChar char="•"/>
            </a:pPr>
            <a:endParaRPr lang="en-US" sz="1600" dirty="0">
              <a:solidFill>
                <a:schemeClr val="accent2"/>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36189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4857750"/>
            <a:ext cx="6858000" cy="28575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 name="Subtitle 2"/>
          <p:cNvSpPr>
            <a:spLocks noGrp="1"/>
          </p:cNvSpPr>
          <p:nvPr>
            <p:ph type="subTitle" idx="1"/>
          </p:nvPr>
        </p:nvSpPr>
        <p:spPr>
          <a:xfrm>
            <a:off x="3810000" y="4857750"/>
            <a:ext cx="3048000" cy="285751"/>
          </a:xfrm>
        </p:spPr>
        <p:txBody>
          <a:bodyPr>
            <a:noAutofit/>
          </a:bodyPr>
          <a:lstStyle/>
          <a:p>
            <a:r>
              <a:rPr lang="en-US" sz="1000" b="1" cap="small" dirty="0">
                <a:solidFill>
                  <a:schemeClr val="bg1"/>
                </a:solidFill>
                <a:latin typeface="Arial" panose="020B0604020202020204" pitchFamily="34" charset="0"/>
                <a:cs typeface="Arial" panose="020B0604020202020204" pitchFamily="34" charset="0"/>
              </a:rPr>
              <a:t>12.2     Timer Overflows on the MSP430FR2355</a:t>
            </a:r>
          </a:p>
        </p:txBody>
      </p:sp>
      <p:sp>
        <p:nvSpPr>
          <p:cNvPr id="8" name="TextBox 7"/>
          <p:cNvSpPr txBox="1"/>
          <p:nvPr/>
        </p:nvSpPr>
        <p:spPr>
          <a:xfrm>
            <a:off x="0" y="492887"/>
            <a:ext cx="6629400" cy="400110"/>
          </a:xfrm>
          <a:prstGeom prst="rect">
            <a:avLst/>
          </a:prstGeom>
          <a:noFill/>
        </p:spPr>
        <p:txBody>
          <a:bodyPr wrap="square" rtlCol="0">
            <a:spAutoFit/>
          </a:bodyPr>
          <a:lstStyle/>
          <a:p>
            <a:r>
              <a:rPr lang="en-US" sz="2000" b="1" cap="small" dirty="0">
                <a:solidFill>
                  <a:schemeClr val="accent2"/>
                </a:solidFill>
                <a:latin typeface="Arial" panose="020B0604020202020204" pitchFamily="34" charset="0"/>
                <a:cs typeface="Arial" panose="020B0604020202020204" pitchFamily="34" charset="0"/>
              </a:rPr>
              <a:t>12.2 Timer Overflows on the MSP430FR2355</a:t>
            </a:r>
            <a:endParaRPr lang="en-US" sz="2200" b="1" cap="small" dirty="0">
              <a:solidFill>
                <a:schemeClr val="accent2"/>
              </a:solidFill>
              <a:latin typeface="Arial" panose="020B0604020202020204" pitchFamily="34" charset="0"/>
              <a:cs typeface="Arial" panose="020B0604020202020204" pitchFamily="34" charset="0"/>
            </a:endParaRPr>
          </a:p>
        </p:txBody>
      </p:sp>
      <p:sp>
        <p:nvSpPr>
          <p:cNvPr id="7" name="Rectangle 6"/>
          <p:cNvSpPr/>
          <p:nvPr/>
        </p:nvSpPr>
        <p:spPr>
          <a:xfrm>
            <a:off x="0" y="1"/>
            <a:ext cx="6858000" cy="47303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 name="Title 1"/>
          <p:cNvSpPr>
            <a:spLocks noGrp="1"/>
          </p:cNvSpPr>
          <p:nvPr>
            <p:ph type="ctrTitle"/>
          </p:nvPr>
        </p:nvSpPr>
        <p:spPr>
          <a:xfrm>
            <a:off x="0" y="11431"/>
            <a:ext cx="6858000" cy="461605"/>
          </a:xfrm>
        </p:spPr>
        <p:txBody>
          <a:bodyPr anchor="ctr">
            <a:noAutofit/>
          </a:bodyPr>
          <a:lstStyle/>
          <a:p>
            <a:pPr algn="l"/>
            <a:r>
              <a:rPr lang="en-US" sz="1600" cap="small" dirty="0">
                <a:solidFill>
                  <a:schemeClr val="bg1"/>
                </a:solidFill>
                <a:latin typeface="Arial" panose="020B0604020202020204" pitchFamily="34" charset="0"/>
                <a:cs typeface="Arial" panose="020B0604020202020204" pitchFamily="34" charset="0"/>
              </a:rPr>
              <a:t>Ch. 12: Introduction to Timers</a:t>
            </a:r>
          </a:p>
        </p:txBody>
      </p:sp>
      <p:pic>
        <p:nvPicPr>
          <p:cNvPr id="20" name="Picture 19" descr="A screenshot of a cell phone&#10;&#10;Description automatically generated">
            <a:extLst>
              <a:ext uri="{FF2B5EF4-FFF2-40B4-BE49-F238E27FC236}">
                <a16:creationId xmlns:a16="http://schemas.microsoft.com/office/drawing/2014/main" id="{88BA13DD-5DA0-4E1C-A23B-9CADB24086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066" y="1038165"/>
            <a:ext cx="6637867" cy="2667000"/>
          </a:xfrm>
          <a:prstGeom prst="rect">
            <a:avLst/>
          </a:prstGeom>
        </p:spPr>
      </p:pic>
      <p:sp>
        <p:nvSpPr>
          <p:cNvPr id="21" name="Subtitle 2">
            <a:extLst>
              <a:ext uri="{FF2B5EF4-FFF2-40B4-BE49-F238E27FC236}">
                <a16:creationId xmlns:a16="http://schemas.microsoft.com/office/drawing/2014/main" id="{BAADC879-404C-4F8E-9093-ACD700D32228}"/>
              </a:ext>
            </a:extLst>
          </p:cNvPr>
          <p:cNvSpPr txBox="1">
            <a:spLocks/>
          </p:cNvSpPr>
          <p:nvPr/>
        </p:nvSpPr>
        <p:spPr>
          <a:xfrm>
            <a:off x="190500" y="3705165"/>
            <a:ext cx="6667500" cy="1228665"/>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anose="020B0604020202020204" pitchFamily="34" charset="0"/>
              <a:buNone/>
              <a:defRPr sz="2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6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marL="228600" indent="-228600" algn="l">
              <a:buFont typeface="Arial" panose="020B0604020202020204" pitchFamily="34" charset="0"/>
              <a:buChar char="•"/>
            </a:pPr>
            <a:r>
              <a:rPr lang="en-US" sz="1600" dirty="0">
                <a:solidFill>
                  <a:schemeClr val="accent2"/>
                </a:solidFill>
                <a:latin typeface="Arial" panose="020B0604020202020204" pitchFamily="34" charset="0"/>
                <a:cs typeface="Arial" panose="020B0604020202020204" pitchFamily="34" charset="0"/>
              </a:rPr>
              <a:t>The counter length can be changed using CNTL (8, 10, 12, 16 bits)</a:t>
            </a:r>
          </a:p>
          <a:p>
            <a:pPr marL="228600" indent="-228600" algn="l">
              <a:buFont typeface="Arial" panose="020B0604020202020204" pitchFamily="34" charset="0"/>
              <a:buChar char="•"/>
            </a:pPr>
            <a:endParaRPr lang="en-US" sz="1600" dirty="0">
              <a:solidFill>
                <a:schemeClr val="accent2"/>
              </a:solidFill>
              <a:latin typeface="Arial" panose="020B0604020202020204" pitchFamily="34" charset="0"/>
              <a:cs typeface="Arial" panose="020B0604020202020204" pitchFamily="34" charset="0"/>
            </a:endParaRPr>
          </a:p>
          <a:p>
            <a:pPr algn="l"/>
            <a:endParaRPr lang="en-US" sz="1600" dirty="0">
              <a:solidFill>
                <a:schemeClr val="accent2"/>
              </a:solidFill>
              <a:latin typeface="Arial" panose="020B0604020202020204" pitchFamily="34" charset="0"/>
              <a:cs typeface="Arial" panose="020B0604020202020204" pitchFamily="34" charset="0"/>
            </a:endParaRPr>
          </a:p>
          <a:p>
            <a:pPr marL="228600" indent="-228600" algn="l">
              <a:buFont typeface="Arial" panose="020B0604020202020204" pitchFamily="34" charset="0"/>
              <a:buChar char="•"/>
            </a:pPr>
            <a:endParaRPr lang="en-US" sz="600" dirty="0">
              <a:solidFill>
                <a:schemeClr val="accent2"/>
              </a:solidFill>
              <a:latin typeface="Arial" panose="020B0604020202020204" pitchFamily="34" charset="0"/>
              <a:cs typeface="Arial" panose="020B0604020202020204" pitchFamily="34" charset="0"/>
            </a:endParaRPr>
          </a:p>
          <a:p>
            <a:pPr marL="228600" indent="-228600" algn="l">
              <a:buFont typeface="Arial" panose="020B0604020202020204" pitchFamily="34" charset="0"/>
              <a:buChar char="•"/>
            </a:pPr>
            <a:endParaRPr lang="en-US" sz="1600" dirty="0">
              <a:solidFill>
                <a:schemeClr val="accent2"/>
              </a:solidFill>
              <a:latin typeface="Arial" panose="020B0604020202020204" pitchFamily="34" charset="0"/>
              <a:cs typeface="Arial" panose="020B0604020202020204" pitchFamily="34" charset="0"/>
            </a:endParaRPr>
          </a:p>
          <a:p>
            <a:pPr marL="228600" indent="-228600" algn="l">
              <a:buFont typeface="Arial" panose="020B0604020202020204" pitchFamily="34" charset="0"/>
              <a:buChar char="•"/>
            </a:pPr>
            <a:endParaRPr lang="en-US" sz="1600" dirty="0">
              <a:solidFill>
                <a:schemeClr val="accent2"/>
              </a:solidFill>
              <a:latin typeface="Arial" panose="020B0604020202020204" pitchFamily="34" charset="0"/>
              <a:cs typeface="Arial" panose="020B0604020202020204" pitchFamily="34" charset="0"/>
            </a:endParaRPr>
          </a:p>
          <a:p>
            <a:pPr marL="228600" indent="-228600" algn="l">
              <a:buFont typeface="Arial" panose="020B0604020202020204" pitchFamily="34" charset="0"/>
              <a:buChar char="•"/>
            </a:pPr>
            <a:endParaRPr lang="en-US" sz="1600" dirty="0">
              <a:solidFill>
                <a:schemeClr val="accent2"/>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067023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4857750"/>
            <a:ext cx="6858000" cy="28575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 name="Subtitle 2"/>
          <p:cNvSpPr>
            <a:spLocks noGrp="1"/>
          </p:cNvSpPr>
          <p:nvPr>
            <p:ph type="subTitle" idx="1"/>
          </p:nvPr>
        </p:nvSpPr>
        <p:spPr>
          <a:xfrm>
            <a:off x="3810000" y="4857750"/>
            <a:ext cx="3048000" cy="285751"/>
          </a:xfrm>
        </p:spPr>
        <p:txBody>
          <a:bodyPr>
            <a:noAutofit/>
          </a:bodyPr>
          <a:lstStyle/>
          <a:p>
            <a:r>
              <a:rPr lang="en-US" sz="1000" b="1" cap="small" dirty="0">
                <a:solidFill>
                  <a:schemeClr val="bg1"/>
                </a:solidFill>
                <a:latin typeface="Arial" panose="020B0604020202020204" pitchFamily="34" charset="0"/>
                <a:cs typeface="Arial" panose="020B0604020202020204" pitchFamily="34" charset="0"/>
              </a:rPr>
              <a:t>12.2     Timer Overflows on the MSP430FR2355</a:t>
            </a:r>
          </a:p>
        </p:txBody>
      </p:sp>
      <p:sp>
        <p:nvSpPr>
          <p:cNvPr id="8" name="TextBox 7"/>
          <p:cNvSpPr txBox="1"/>
          <p:nvPr/>
        </p:nvSpPr>
        <p:spPr>
          <a:xfrm>
            <a:off x="0" y="492887"/>
            <a:ext cx="6629400" cy="400110"/>
          </a:xfrm>
          <a:prstGeom prst="rect">
            <a:avLst/>
          </a:prstGeom>
          <a:noFill/>
        </p:spPr>
        <p:txBody>
          <a:bodyPr wrap="square" rtlCol="0">
            <a:spAutoFit/>
          </a:bodyPr>
          <a:lstStyle/>
          <a:p>
            <a:r>
              <a:rPr lang="en-US" sz="2000" b="1" cap="small" dirty="0">
                <a:solidFill>
                  <a:schemeClr val="accent2"/>
                </a:solidFill>
                <a:latin typeface="Arial" panose="020B0604020202020204" pitchFamily="34" charset="0"/>
                <a:cs typeface="Arial" panose="020B0604020202020204" pitchFamily="34" charset="0"/>
              </a:rPr>
              <a:t>12.2 Timer Overflows on the MSP430FR2355</a:t>
            </a:r>
            <a:endParaRPr lang="en-US" sz="2200" b="1" cap="small" dirty="0">
              <a:solidFill>
                <a:schemeClr val="accent2"/>
              </a:solidFill>
              <a:latin typeface="Arial" panose="020B0604020202020204" pitchFamily="34" charset="0"/>
              <a:cs typeface="Arial" panose="020B0604020202020204" pitchFamily="34" charset="0"/>
            </a:endParaRPr>
          </a:p>
        </p:txBody>
      </p:sp>
      <p:sp>
        <p:nvSpPr>
          <p:cNvPr id="7" name="Rectangle 6"/>
          <p:cNvSpPr/>
          <p:nvPr/>
        </p:nvSpPr>
        <p:spPr>
          <a:xfrm>
            <a:off x="0" y="1"/>
            <a:ext cx="6858000" cy="47303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 name="Title 1"/>
          <p:cNvSpPr>
            <a:spLocks noGrp="1"/>
          </p:cNvSpPr>
          <p:nvPr>
            <p:ph type="ctrTitle"/>
          </p:nvPr>
        </p:nvSpPr>
        <p:spPr>
          <a:xfrm>
            <a:off x="0" y="11431"/>
            <a:ext cx="6858000" cy="461605"/>
          </a:xfrm>
        </p:spPr>
        <p:txBody>
          <a:bodyPr anchor="ctr">
            <a:noAutofit/>
          </a:bodyPr>
          <a:lstStyle/>
          <a:p>
            <a:pPr algn="l"/>
            <a:r>
              <a:rPr lang="en-US" sz="1600" cap="small" dirty="0">
                <a:solidFill>
                  <a:schemeClr val="bg1"/>
                </a:solidFill>
                <a:latin typeface="Arial" panose="020B0604020202020204" pitchFamily="34" charset="0"/>
                <a:cs typeface="Arial" panose="020B0604020202020204" pitchFamily="34" charset="0"/>
              </a:rPr>
              <a:t>Ch. 12: Introduction to Timers</a:t>
            </a:r>
          </a:p>
        </p:txBody>
      </p:sp>
      <p:pic>
        <p:nvPicPr>
          <p:cNvPr id="20" name="Picture 19" descr="A screenshot of a cell phone&#10;&#10;Description automatically generated">
            <a:extLst>
              <a:ext uri="{FF2B5EF4-FFF2-40B4-BE49-F238E27FC236}">
                <a16:creationId xmlns:a16="http://schemas.microsoft.com/office/drawing/2014/main" id="{88BA13DD-5DA0-4E1C-A23B-9CADB24086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066" y="1030166"/>
            <a:ext cx="6637867" cy="2667000"/>
          </a:xfrm>
          <a:prstGeom prst="rect">
            <a:avLst/>
          </a:prstGeom>
        </p:spPr>
      </p:pic>
      <p:sp>
        <p:nvSpPr>
          <p:cNvPr id="21" name="Subtitle 2">
            <a:extLst>
              <a:ext uri="{FF2B5EF4-FFF2-40B4-BE49-F238E27FC236}">
                <a16:creationId xmlns:a16="http://schemas.microsoft.com/office/drawing/2014/main" id="{BAADC879-404C-4F8E-9093-ACD700D32228}"/>
              </a:ext>
            </a:extLst>
          </p:cNvPr>
          <p:cNvSpPr txBox="1">
            <a:spLocks/>
          </p:cNvSpPr>
          <p:nvPr/>
        </p:nvSpPr>
        <p:spPr>
          <a:xfrm>
            <a:off x="190500" y="3705165"/>
            <a:ext cx="6667500" cy="1228665"/>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anose="020B0604020202020204" pitchFamily="34" charset="0"/>
              <a:buNone/>
              <a:defRPr sz="2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6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marL="228600" indent="-228600" algn="l">
              <a:buFont typeface="Arial" panose="020B0604020202020204" pitchFamily="34" charset="0"/>
              <a:buChar char="•"/>
            </a:pPr>
            <a:r>
              <a:rPr lang="en-US" sz="1600" dirty="0">
                <a:solidFill>
                  <a:schemeClr val="accent2"/>
                </a:solidFill>
                <a:latin typeface="Arial" panose="020B0604020202020204" pitchFamily="34" charset="0"/>
                <a:cs typeface="Arial" panose="020B0604020202020204" pitchFamily="34" charset="0"/>
              </a:rPr>
              <a:t>The counting mode can be changed using MC</a:t>
            </a:r>
            <a:r>
              <a:rPr lang="en-US" sz="1200" dirty="0">
                <a:solidFill>
                  <a:schemeClr val="accent2"/>
                </a:solidFill>
                <a:latin typeface="Arial" panose="020B0604020202020204" pitchFamily="34" charset="0"/>
                <a:cs typeface="Arial" panose="020B0604020202020204" pitchFamily="34" charset="0"/>
              </a:rPr>
              <a:t> (Up, Continuous, Up/Down).</a:t>
            </a:r>
          </a:p>
          <a:p>
            <a:pPr marL="685800" lvl="1" indent="-228600" algn="l">
              <a:buFont typeface="Arial" panose="020B0604020202020204" pitchFamily="34" charset="0"/>
              <a:buChar char="•"/>
            </a:pPr>
            <a:r>
              <a:rPr lang="en-US" sz="1400" b="1" dirty="0">
                <a:solidFill>
                  <a:schemeClr val="accent2"/>
                </a:solidFill>
                <a:latin typeface="Arial" panose="020B0604020202020204" pitchFamily="34" charset="0"/>
                <a:cs typeface="Arial" panose="020B0604020202020204" pitchFamily="34" charset="0"/>
              </a:rPr>
              <a:t>Continuous counting mode</a:t>
            </a:r>
            <a:r>
              <a:rPr lang="en-US" sz="1400" dirty="0">
                <a:solidFill>
                  <a:schemeClr val="accent2"/>
                </a:solidFill>
                <a:latin typeface="Arial" panose="020B0604020202020204" pitchFamily="34" charset="0"/>
                <a:cs typeface="Arial" panose="020B0604020202020204" pitchFamily="34" charset="0"/>
              </a:rPr>
              <a:t> -  counts up to its maximum value and then rolls-over to 0.</a:t>
            </a:r>
          </a:p>
          <a:p>
            <a:pPr marL="685800" lvl="1" indent="-228600" algn="l">
              <a:buFont typeface="Arial" panose="020B0604020202020204" pitchFamily="34" charset="0"/>
              <a:buChar char="•"/>
            </a:pPr>
            <a:r>
              <a:rPr lang="en-US" sz="1400" dirty="0">
                <a:solidFill>
                  <a:schemeClr val="accent2"/>
                </a:solidFill>
                <a:latin typeface="Arial" panose="020B0604020202020204" pitchFamily="34" charset="0"/>
                <a:cs typeface="Arial" panose="020B0604020202020204" pitchFamily="34" charset="0"/>
              </a:rPr>
              <a:t>In this mode, a roll-over (2</a:t>
            </a:r>
            <a:r>
              <a:rPr lang="en-US" sz="1400" baseline="30000" dirty="0">
                <a:solidFill>
                  <a:schemeClr val="accent2"/>
                </a:solidFill>
                <a:latin typeface="Arial" panose="020B0604020202020204" pitchFamily="34" charset="0"/>
                <a:cs typeface="Arial" panose="020B0604020202020204" pitchFamily="34" charset="0"/>
              </a:rPr>
              <a:t>n</a:t>
            </a:r>
            <a:r>
              <a:rPr lang="en-US" sz="1400" dirty="0">
                <a:solidFill>
                  <a:schemeClr val="accent2"/>
                </a:solidFill>
                <a:latin typeface="Arial" panose="020B0604020202020204" pitchFamily="34" charset="0"/>
                <a:cs typeface="Arial" panose="020B0604020202020204" pitchFamily="34" charset="0"/>
              </a:rPr>
              <a:t>) can generate an interrupt.</a:t>
            </a:r>
          </a:p>
        </p:txBody>
      </p:sp>
    </p:spTree>
    <p:extLst>
      <p:ext uri="{BB962C8B-B14F-4D97-AF65-F5344CB8AC3E}">
        <p14:creationId xmlns:p14="http://schemas.microsoft.com/office/powerpoint/2010/main" val="19120153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4857750"/>
            <a:ext cx="6858000" cy="28575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 name="Subtitle 2"/>
          <p:cNvSpPr>
            <a:spLocks noGrp="1"/>
          </p:cNvSpPr>
          <p:nvPr>
            <p:ph type="subTitle" idx="1"/>
          </p:nvPr>
        </p:nvSpPr>
        <p:spPr>
          <a:xfrm>
            <a:off x="3810000" y="4857750"/>
            <a:ext cx="3048000" cy="285751"/>
          </a:xfrm>
        </p:spPr>
        <p:txBody>
          <a:bodyPr>
            <a:noAutofit/>
          </a:bodyPr>
          <a:lstStyle/>
          <a:p>
            <a:r>
              <a:rPr lang="en-US" sz="1000" b="1" cap="small" dirty="0">
                <a:solidFill>
                  <a:schemeClr val="bg1"/>
                </a:solidFill>
                <a:latin typeface="Arial" panose="020B0604020202020204" pitchFamily="34" charset="0"/>
                <a:cs typeface="Arial" panose="020B0604020202020204" pitchFamily="34" charset="0"/>
              </a:rPr>
              <a:t>12.2     Timer Overflows on the MSP430FR2355</a:t>
            </a:r>
          </a:p>
        </p:txBody>
      </p:sp>
      <p:sp>
        <p:nvSpPr>
          <p:cNvPr id="8" name="TextBox 7"/>
          <p:cNvSpPr txBox="1"/>
          <p:nvPr/>
        </p:nvSpPr>
        <p:spPr>
          <a:xfrm>
            <a:off x="0" y="492887"/>
            <a:ext cx="6629400" cy="400110"/>
          </a:xfrm>
          <a:prstGeom prst="rect">
            <a:avLst/>
          </a:prstGeom>
          <a:noFill/>
        </p:spPr>
        <p:txBody>
          <a:bodyPr wrap="square" rtlCol="0">
            <a:spAutoFit/>
          </a:bodyPr>
          <a:lstStyle/>
          <a:p>
            <a:r>
              <a:rPr lang="en-US" sz="2000" b="1" cap="small" dirty="0">
                <a:solidFill>
                  <a:schemeClr val="accent2"/>
                </a:solidFill>
                <a:latin typeface="Arial" panose="020B0604020202020204" pitchFamily="34" charset="0"/>
                <a:cs typeface="Arial" panose="020B0604020202020204" pitchFamily="34" charset="0"/>
              </a:rPr>
              <a:t>12.2 Timer Overflows on the MSP430FR2355</a:t>
            </a:r>
            <a:endParaRPr lang="en-US" sz="2200" b="1" cap="small" dirty="0">
              <a:solidFill>
                <a:schemeClr val="accent2"/>
              </a:solidFill>
              <a:latin typeface="Arial" panose="020B0604020202020204" pitchFamily="34" charset="0"/>
              <a:cs typeface="Arial" panose="020B0604020202020204" pitchFamily="34" charset="0"/>
            </a:endParaRPr>
          </a:p>
        </p:txBody>
      </p:sp>
      <p:sp>
        <p:nvSpPr>
          <p:cNvPr id="7" name="Rectangle 6"/>
          <p:cNvSpPr/>
          <p:nvPr/>
        </p:nvSpPr>
        <p:spPr>
          <a:xfrm>
            <a:off x="0" y="1"/>
            <a:ext cx="6858000" cy="47303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 name="Title 1"/>
          <p:cNvSpPr>
            <a:spLocks noGrp="1"/>
          </p:cNvSpPr>
          <p:nvPr>
            <p:ph type="ctrTitle"/>
          </p:nvPr>
        </p:nvSpPr>
        <p:spPr>
          <a:xfrm>
            <a:off x="0" y="11431"/>
            <a:ext cx="6858000" cy="461605"/>
          </a:xfrm>
        </p:spPr>
        <p:txBody>
          <a:bodyPr anchor="ctr">
            <a:noAutofit/>
          </a:bodyPr>
          <a:lstStyle/>
          <a:p>
            <a:pPr algn="l"/>
            <a:r>
              <a:rPr lang="en-US" sz="1600" cap="small" dirty="0">
                <a:solidFill>
                  <a:schemeClr val="bg1"/>
                </a:solidFill>
                <a:latin typeface="Arial" panose="020B0604020202020204" pitchFamily="34" charset="0"/>
                <a:cs typeface="Arial" panose="020B0604020202020204" pitchFamily="34" charset="0"/>
              </a:rPr>
              <a:t>Ch. 12: Introduction to Timers</a:t>
            </a:r>
          </a:p>
        </p:txBody>
      </p:sp>
      <p:pic>
        <p:nvPicPr>
          <p:cNvPr id="20" name="Picture 19" descr="A screenshot of a cell phone&#10;&#10;Description automatically generated">
            <a:extLst>
              <a:ext uri="{FF2B5EF4-FFF2-40B4-BE49-F238E27FC236}">
                <a16:creationId xmlns:a16="http://schemas.microsoft.com/office/drawing/2014/main" id="{88BA13DD-5DA0-4E1C-A23B-9CADB24086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066" y="1030166"/>
            <a:ext cx="6637867" cy="2667000"/>
          </a:xfrm>
          <a:prstGeom prst="rect">
            <a:avLst/>
          </a:prstGeom>
        </p:spPr>
      </p:pic>
      <p:sp>
        <p:nvSpPr>
          <p:cNvPr id="21" name="Subtitle 2">
            <a:extLst>
              <a:ext uri="{FF2B5EF4-FFF2-40B4-BE49-F238E27FC236}">
                <a16:creationId xmlns:a16="http://schemas.microsoft.com/office/drawing/2014/main" id="{BAADC879-404C-4F8E-9093-ACD700D32228}"/>
              </a:ext>
            </a:extLst>
          </p:cNvPr>
          <p:cNvSpPr txBox="1">
            <a:spLocks/>
          </p:cNvSpPr>
          <p:nvPr/>
        </p:nvSpPr>
        <p:spPr>
          <a:xfrm>
            <a:off x="190500" y="3705165"/>
            <a:ext cx="6667500" cy="1228665"/>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anose="020B0604020202020204" pitchFamily="34" charset="0"/>
              <a:buNone/>
              <a:defRPr sz="2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6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marL="342900" indent="-342900" algn="l">
              <a:buFont typeface="Arial" panose="020B0604020202020204" pitchFamily="34" charset="0"/>
              <a:buChar char="•"/>
            </a:pPr>
            <a:r>
              <a:rPr lang="en-US" sz="1600" dirty="0">
                <a:solidFill>
                  <a:schemeClr val="accent2"/>
                </a:solidFill>
                <a:latin typeface="Arial" panose="020B0604020202020204" pitchFamily="34" charset="0"/>
                <a:cs typeface="Arial" panose="020B0604020202020204" pitchFamily="34" charset="0"/>
              </a:rPr>
              <a:t>Recommended Steps to Configure the Timer</a:t>
            </a:r>
          </a:p>
          <a:p>
            <a:pPr marL="800100" lvl="1" indent="-342900" algn="l">
              <a:buFont typeface="Arial" panose="020B0604020202020204" pitchFamily="34" charset="0"/>
              <a:buChar char="•"/>
            </a:pPr>
            <a:r>
              <a:rPr lang="en-US" sz="1400" dirty="0">
                <a:solidFill>
                  <a:schemeClr val="accent2"/>
                </a:solidFill>
                <a:latin typeface="Arial" panose="020B0604020202020204" pitchFamily="34" charset="0"/>
                <a:cs typeface="Arial" panose="020B0604020202020204" pitchFamily="34" charset="0"/>
              </a:rPr>
              <a:t>Write a 1 to the TBCLR bit (TBCLR = 1) to clear </a:t>
            </a:r>
            <a:r>
              <a:rPr lang="en-US" sz="1400" dirty="0" err="1">
                <a:solidFill>
                  <a:schemeClr val="accent2"/>
                </a:solidFill>
                <a:latin typeface="Arial" panose="020B0604020202020204" pitchFamily="34" charset="0"/>
                <a:cs typeface="Arial" panose="020B0604020202020204" pitchFamily="34" charset="0"/>
              </a:rPr>
              <a:t>TBxR</a:t>
            </a:r>
            <a:r>
              <a:rPr lang="en-US" sz="1400" dirty="0">
                <a:solidFill>
                  <a:schemeClr val="accent2"/>
                </a:solidFill>
                <a:latin typeface="Arial" panose="020B0604020202020204" pitchFamily="34" charset="0"/>
                <a:cs typeface="Arial" panose="020B0604020202020204" pitchFamily="34" charset="0"/>
              </a:rPr>
              <a:t>, the clock divider states, and the counter direction.</a:t>
            </a:r>
          </a:p>
          <a:p>
            <a:pPr marL="800100" lvl="1" indent="-342900" algn="l">
              <a:buFont typeface="Arial" panose="020B0604020202020204" pitchFamily="34" charset="0"/>
              <a:buChar char="•"/>
            </a:pPr>
            <a:r>
              <a:rPr lang="en-US" sz="1400" dirty="0">
                <a:solidFill>
                  <a:schemeClr val="accent2"/>
                </a:solidFill>
                <a:latin typeface="Arial" panose="020B0604020202020204" pitchFamily="34" charset="0"/>
                <a:cs typeface="Arial" panose="020B0604020202020204" pitchFamily="34" charset="0"/>
              </a:rPr>
              <a:t>Apply desired configurations to </a:t>
            </a:r>
            <a:r>
              <a:rPr lang="en-US" sz="1400" dirty="0" err="1">
                <a:solidFill>
                  <a:schemeClr val="accent2"/>
                </a:solidFill>
                <a:latin typeface="Arial" panose="020B0604020202020204" pitchFamily="34" charset="0"/>
                <a:cs typeface="Arial" panose="020B0604020202020204" pitchFamily="34" charset="0"/>
              </a:rPr>
              <a:t>TBxCTL</a:t>
            </a:r>
            <a:r>
              <a:rPr lang="en-US" sz="1400" dirty="0">
                <a:solidFill>
                  <a:schemeClr val="accent2"/>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65382105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4857750"/>
            <a:ext cx="6858000" cy="28575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 name="Subtitle 2"/>
          <p:cNvSpPr>
            <a:spLocks noGrp="1"/>
          </p:cNvSpPr>
          <p:nvPr>
            <p:ph type="subTitle" idx="1"/>
          </p:nvPr>
        </p:nvSpPr>
        <p:spPr>
          <a:xfrm>
            <a:off x="3810000" y="4857750"/>
            <a:ext cx="3048000" cy="285751"/>
          </a:xfrm>
        </p:spPr>
        <p:txBody>
          <a:bodyPr>
            <a:noAutofit/>
          </a:bodyPr>
          <a:lstStyle/>
          <a:p>
            <a:r>
              <a:rPr lang="en-US" sz="1000" b="1" cap="small" dirty="0">
                <a:solidFill>
                  <a:schemeClr val="bg1"/>
                </a:solidFill>
                <a:latin typeface="Arial" panose="020B0604020202020204" pitchFamily="34" charset="0"/>
                <a:cs typeface="Arial" panose="020B0604020202020204" pitchFamily="34" charset="0"/>
              </a:rPr>
              <a:t>12.2     Timer Overflows on the MSP430FR2355</a:t>
            </a:r>
          </a:p>
        </p:txBody>
      </p:sp>
      <p:sp>
        <p:nvSpPr>
          <p:cNvPr id="8" name="TextBox 7"/>
          <p:cNvSpPr txBox="1"/>
          <p:nvPr/>
        </p:nvSpPr>
        <p:spPr>
          <a:xfrm>
            <a:off x="5105400" y="473036"/>
            <a:ext cx="1752600" cy="1323439"/>
          </a:xfrm>
          <a:prstGeom prst="rect">
            <a:avLst/>
          </a:prstGeom>
          <a:noFill/>
        </p:spPr>
        <p:txBody>
          <a:bodyPr wrap="square" rtlCol="0">
            <a:spAutoFit/>
          </a:bodyPr>
          <a:lstStyle/>
          <a:p>
            <a:r>
              <a:rPr lang="en-US" sz="2000" b="1" cap="small" dirty="0">
                <a:solidFill>
                  <a:schemeClr val="accent2"/>
                </a:solidFill>
                <a:latin typeface="Arial" panose="020B0604020202020204" pitchFamily="34" charset="0"/>
                <a:cs typeface="Arial" panose="020B0604020202020204" pitchFamily="34" charset="0"/>
              </a:rPr>
              <a:t>12.2 </a:t>
            </a:r>
            <a:r>
              <a:rPr lang="en-US" sz="2000" b="1" cap="small" dirty="0" err="1">
                <a:solidFill>
                  <a:schemeClr val="accent2"/>
                </a:solidFill>
                <a:latin typeface="Arial" panose="020B0604020202020204" pitchFamily="34" charset="0"/>
                <a:cs typeface="Arial" panose="020B0604020202020204" pitchFamily="34" charset="0"/>
              </a:rPr>
              <a:t>Timer_B</a:t>
            </a:r>
            <a:r>
              <a:rPr lang="en-US" sz="2000" b="1" cap="small" dirty="0">
                <a:solidFill>
                  <a:schemeClr val="accent2"/>
                </a:solidFill>
                <a:latin typeface="Arial" panose="020B0604020202020204" pitchFamily="34" charset="0"/>
                <a:cs typeface="Arial" panose="020B0604020202020204" pitchFamily="34" charset="0"/>
              </a:rPr>
              <a:t> Control Register (</a:t>
            </a:r>
            <a:r>
              <a:rPr lang="en-US" sz="2000" b="1" cap="small" dirty="0" err="1">
                <a:solidFill>
                  <a:schemeClr val="accent2"/>
                </a:solidFill>
                <a:latin typeface="Arial" panose="020B0604020202020204" pitchFamily="34" charset="0"/>
                <a:cs typeface="Arial" panose="020B0604020202020204" pitchFamily="34" charset="0"/>
              </a:rPr>
              <a:t>TBxCTL</a:t>
            </a:r>
            <a:r>
              <a:rPr lang="en-US" sz="2000" b="1" cap="small" dirty="0">
                <a:solidFill>
                  <a:schemeClr val="accent2"/>
                </a:solidFill>
                <a:latin typeface="Arial" panose="020B0604020202020204" pitchFamily="34" charset="0"/>
                <a:cs typeface="Arial" panose="020B0604020202020204" pitchFamily="34" charset="0"/>
              </a:rPr>
              <a:t>)</a:t>
            </a:r>
            <a:endParaRPr lang="en-US" sz="2200" b="1" cap="small" dirty="0">
              <a:solidFill>
                <a:schemeClr val="accent2"/>
              </a:solidFill>
              <a:latin typeface="Arial" panose="020B0604020202020204" pitchFamily="34" charset="0"/>
              <a:cs typeface="Arial" panose="020B0604020202020204" pitchFamily="34" charset="0"/>
            </a:endParaRPr>
          </a:p>
        </p:txBody>
      </p:sp>
      <p:sp>
        <p:nvSpPr>
          <p:cNvPr id="7" name="Rectangle 6"/>
          <p:cNvSpPr/>
          <p:nvPr/>
        </p:nvSpPr>
        <p:spPr>
          <a:xfrm>
            <a:off x="0" y="1"/>
            <a:ext cx="6858000" cy="47303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 name="Title 1"/>
          <p:cNvSpPr>
            <a:spLocks noGrp="1"/>
          </p:cNvSpPr>
          <p:nvPr>
            <p:ph type="ctrTitle"/>
          </p:nvPr>
        </p:nvSpPr>
        <p:spPr>
          <a:xfrm>
            <a:off x="0" y="11431"/>
            <a:ext cx="6858000" cy="461605"/>
          </a:xfrm>
        </p:spPr>
        <p:txBody>
          <a:bodyPr anchor="ctr">
            <a:noAutofit/>
          </a:bodyPr>
          <a:lstStyle/>
          <a:p>
            <a:pPr algn="l"/>
            <a:r>
              <a:rPr lang="en-US" sz="1600" cap="small" dirty="0">
                <a:solidFill>
                  <a:schemeClr val="bg1"/>
                </a:solidFill>
                <a:latin typeface="Arial" panose="020B0604020202020204" pitchFamily="34" charset="0"/>
                <a:cs typeface="Arial" panose="020B0604020202020204" pitchFamily="34" charset="0"/>
              </a:rPr>
              <a:t>Ch. 12: Introduction to Timers</a:t>
            </a:r>
          </a:p>
        </p:txBody>
      </p:sp>
      <p:pic>
        <p:nvPicPr>
          <p:cNvPr id="9" name="Picture 8" descr="A screenshot of a cell phone&#10;&#10;Description automatically generated">
            <a:extLst>
              <a:ext uri="{FF2B5EF4-FFF2-40B4-BE49-F238E27FC236}">
                <a16:creationId xmlns:a16="http://schemas.microsoft.com/office/drawing/2014/main" id="{F378D699-E373-47C9-BE2E-C7B68833B74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900961"/>
            <a:ext cx="5105400" cy="3880589"/>
          </a:xfrm>
          <a:prstGeom prst="rect">
            <a:avLst/>
          </a:prstGeom>
        </p:spPr>
      </p:pic>
      <p:pic>
        <p:nvPicPr>
          <p:cNvPr id="12" name="Picture 11" descr="A close up of a clock&#10;&#10;Description automatically generated">
            <a:extLst>
              <a:ext uri="{FF2B5EF4-FFF2-40B4-BE49-F238E27FC236}">
                <a16:creationId xmlns:a16="http://schemas.microsoft.com/office/drawing/2014/main" id="{10D2FBC1-9C9E-4341-A465-7F259185968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1020" y="514350"/>
            <a:ext cx="4564380" cy="685800"/>
          </a:xfrm>
          <a:prstGeom prst="rect">
            <a:avLst/>
          </a:prstGeom>
        </p:spPr>
      </p:pic>
    </p:spTree>
    <p:extLst>
      <p:ext uri="{BB962C8B-B14F-4D97-AF65-F5344CB8AC3E}">
        <p14:creationId xmlns:p14="http://schemas.microsoft.com/office/powerpoint/2010/main" val="24641322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4857750"/>
            <a:ext cx="6858000" cy="28575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 name="Subtitle 2"/>
          <p:cNvSpPr>
            <a:spLocks noGrp="1"/>
          </p:cNvSpPr>
          <p:nvPr>
            <p:ph type="subTitle" idx="1"/>
          </p:nvPr>
        </p:nvSpPr>
        <p:spPr>
          <a:xfrm>
            <a:off x="3810000" y="4857750"/>
            <a:ext cx="3048000" cy="285751"/>
          </a:xfrm>
        </p:spPr>
        <p:txBody>
          <a:bodyPr>
            <a:noAutofit/>
          </a:bodyPr>
          <a:lstStyle/>
          <a:p>
            <a:r>
              <a:rPr lang="en-US" sz="1000" b="1" cap="small" dirty="0">
                <a:solidFill>
                  <a:schemeClr val="bg1"/>
                </a:solidFill>
                <a:latin typeface="Arial" panose="020B0604020202020204" pitchFamily="34" charset="0"/>
                <a:cs typeface="Arial" panose="020B0604020202020204" pitchFamily="34" charset="0"/>
              </a:rPr>
              <a:t>12.2     Timer Overflows on the MSP430FR2355</a:t>
            </a:r>
          </a:p>
        </p:txBody>
      </p:sp>
      <p:sp>
        <p:nvSpPr>
          <p:cNvPr id="8" name="TextBox 7"/>
          <p:cNvSpPr txBox="1"/>
          <p:nvPr/>
        </p:nvSpPr>
        <p:spPr>
          <a:xfrm>
            <a:off x="0" y="492887"/>
            <a:ext cx="6629400" cy="400110"/>
          </a:xfrm>
          <a:prstGeom prst="rect">
            <a:avLst/>
          </a:prstGeom>
          <a:noFill/>
        </p:spPr>
        <p:txBody>
          <a:bodyPr wrap="square" rtlCol="0">
            <a:spAutoFit/>
          </a:bodyPr>
          <a:lstStyle/>
          <a:p>
            <a:r>
              <a:rPr lang="en-US" sz="2000" b="1" cap="small" dirty="0">
                <a:solidFill>
                  <a:schemeClr val="accent2"/>
                </a:solidFill>
                <a:latin typeface="Arial" panose="020B0604020202020204" pitchFamily="34" charset="0"/>
                <a:cs typeface="Arial" panose="020B0604020202020204" pitchFamily="34" charset="0"/>
              </a:rPr>
              <a:t>12.2 </a:t>
            </a:r>
            <a:r>
              <a:rPr lang="en-US" sz="2000" b="1" cap="small" dirty="0" err="1">
                <a:solidFill>
                  <a:schemeClr val="accent2"/>
                </a:solidFill>
                <a:latin typeface="Arial" panose="020B0604020202020204" pitchFamily="34" charset="0"/>
                <a:cs typeface="Arial" panose="020B0604020202020204" pitchFamily="34" charset="0"/>
              </a:rPr>
              <a:t>Timer_B</a:t>
            </a:r>
            <a:r>
              <a:rPr lang="en-US" sz="2000" b="1" cap="small" dirty="0">
                <a:solidFill>
                  <a:schemeClr val="accent2"/>
                </a:solidFill>
                <a:latin typeface="Arial" panose="020B0604020202020204" pitchFamily="34" charset="0"/>
                <a:cs typeface="Arial" panose="020B0604020202020204" pitchFamily="34" charset="0"/>
              </a:rPr>
              <a:t> Expansion Register 0 (TBxEX0) Details</a:t>
            </a:r>
            <a:endParaRPr lang="en-US" sz="2200" b="1" cap="small" dirty="0">
              <a:solidFill>
                <a:schemeClr val="accent2"/>
              </a:solidFill>
              <a:latin typeface="Arial" panose="020B0604020202020204" pitchFamily="34" charset="0"/>
              <a:cs typeface="Arial" panose="020B0604020202020204" pitchFamily="34" charset="0"/>
            </a:endParaRPr>
          </a:p>
        </p:txBody>
      </p:sp>
      <p:sp>
        <p:nvSpPr>
          <p:cNvPr id="7" name="Rectangle 6"/>
          <p:cNvSpPr/>
          <p:nvPr/>
        </p:nvSpPr>
        <p:spPr>
          <a:xfrm>
            <a:off x="0" y="1"/>
            <a:ext cx="6858000" cy="47303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 name="Title 1"/>
          <p:cNvSpPr>
            <a:spLocks noGrp="1"/>
          </p:cNvSpPr>
          <p:nvPr>
            <p:ph type="ctrTitle"/>
          </p:nvPr>
        </p:nvSpPr>
        <p:spPr>
          <a:xfrm>
            <a:off x="0" y="11431"/>
            <a:ext cx="6858000" cy="461605"/>
          </a:xfrm>
        </p:spPr>
        <p:txBody>
          <a:bodyPr anchor="ctr">
            <a:noAutofit/>
          </a:bodyPr>
          <a:lstStyle/>
          <a:p>
            <a:pPr algn="l"/>
            <a:r>
              <a:rPr lang="en-US" sz="1600" cap="small" dirty="0">
                <a:solidFill>
                  <a:schemeClr val="bg1"/>
                </a:solidFill>
                <a:latin typeface="Arial" panose="020B0604020202020204" pitchFamily="34" charset="0"/>
                <a:cs typeface="Arial" panose="020B0604020202020204" pitchFamily="34" charset="0"/>
              </a:rPr>
              <a:t>Ch. 12: Introduction to Timers</a:t>
            </a:r>
          </a:p>
        </p:txBody>
      </p:sp>
      <p:pic>
        <p:nvPicPr>
          <p:cNvPr id="20" name="Picture 19">
            <a:extLst>
              <a:ext uri="{FF2B5EF4-FFF2-40B4-BE49-F238E27FC236}">
                <a16:creationId xmlns:a16="http://schemas.microsoft.com/office/drawing/2014/main" id="{88BA13DD-5DA0-4E1C-A23B-9CADB240861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68738" y="1428750"/>
            <a:ext cx="6460662" cy="2816926"/>
          </a:xfrm>
          <a:prstGeom prst="rect">
            <a:avLst/>
          </a:prstGeom>
        </p:spPr>
      </p:pic>
    </p:spTree>
    <p:extLst>
      <p:ext uri="{BB962C8B-B14F-4D97-AF65-F5344CB8AC3E}">
        <p14:creationId xmlns:p14="http://schemas.microsoft.com/office/powerpoint/2010/main" val="100617255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4857750"/>
            <a:ext cx="6858000" cy="28575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 name="Subtitle 2"/>
          <p:cNvSpPr>
            <a:spLocks noGrp="1"/>
          </p:cNvSpPr>
          <p:nvPr>
            <p:ph type="subTitle" idx="1"/>
          </p:nvPr>
        </p:nvSpPr>
        <p:spPr>
          <a:xfrm>
            <a:off x="3810000" y="4857750"/>
            <a:ext cx="3048000" cy="285751"/>
          </a:xfrm>
        </p:spPr>
        <p:txBody>
          <a:bodyPr>
            <a:noAutofit/>
          </a:bodyPr>
          <a:lstStyle/>
          <a:p>
            <a:r>
              <a:rPr lang="en-US" sz="1000" b="1" cap="small" dirty="0">
                <a:solidFill>
                  <a:schemeClr val="bg1"/>
                </a:solidFill>
                <a:latin typeface="Arial" panose="020B0604020202020204" pitchFamily="34" charset="0"/>
                <a:cs typeface="Arial" panose="020B0604020202020204" pitchFamily="34" charset="0"/>
              </a:rPr>
              <a:t>12.2     Timer Overflows on the MSP430FR2355</a:t>
            </a:r>
          </a:p>
        </p:txBody>
      </p:sp>
      <p:sp>
        <p:nvSpPr>
          <p:cNvPr id="8" name="TextBox 7"/>
          <p:cNvSpPr txBox="1"/>
          <p:nvPr/>
        </p:nvSpPr>
        <p:spPr>
          <a:xfrm>
            <a:off x="0" y="492887"/>
            <a:ext cx="6629400" cy="400110"/>
          </a:xfrm>
          <a:prstGeom prst="rect">
            <a:avLst/>
          </a:prstGeom>
          <a:noFill/>
        </p:spPr>
        <p:txBody>
          <a:bodyPr wrap="square" rtlCol="0">
            <a:spAutoFit/>
          </a:bodyPr>
          <a:lstStyle/>
          <a:p>
            <a:r>
              <a:rPr lang="en-US" sz="2000" b="1" cap="small" dirty="0">
                <a:solidFill>
                  <a:schemeClr val="accent2"/>
                </a:solidFill>
                <a:latin typeface="Arial" panose="020B0604020202020204" pitchFamily="34" charset="0"/>
                <a:cs typeface="Arial" panose="020B0604020202020204" pitchFamily="34" charset="0"/>
              </a:rPr>
              <a:t>12.2 Timer Overflows on the MSP430FR2355</a:t>
            </a:r>
            <a:endParaRPr lang="en-US" sz="2200" b="1" cap="small" dirty="0">
              <a:solidFill>
                <a:schemeClr val="accent2"/>
              </a:solidFill>
              <a:latin typeface="Arial" panose="020B0604020202020204" pitchFamily="34" charset="0"/>
              <a:cs typeface="Arial" panose="020B0604020202020204" pitchFamily="34" charset="0"/>
            </a:endParaRPr>
          </a:p>
        </p:txBody>
      </p:sp>
      <p:sp>
        <p:nvSpPr>
          <p:cNvPr id="7" name="Rectangle 6"/>
          <p:cNvSpPr/>
          <p:nvPr/>
        </p:nvSpPr>
        <p:spPr>
          <a:xfrm>
            <a:off x="0" y="1"/>
            <a:ext cx="6858000" cy="47303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 name="Title 1"/>
          <p:cNvSpPr>
            <a:spLocks noGrp="1"/>
          </p:cNvSpPr>
          <p:nvPr>
            <p:ph type="ctrTitle"/>
          </p:nvPr>
        </p:nvSpPr>
        <p:spPr>
          <a:xfrm>
            <a:off x="0" y="11431"/>
            <a:ext cx="6858000" cy="461605"/>
          </a:xfrm>
        </p:spPr>
        <p:txBody>
          <a:bodyPr anchor="ctr">
            <a:noAutofit/>
          </a:bodyPr>
          <a:lstStyle/>
          <a:p>
            <a:pPr algn="l"/>
            <a:r>
              <a:rPr lang="en-US" sz="1600" cap="small" dirty="0">
                <a:solidFill>
                  <a:schemeClr val="bg1"/>
                </a:solidFill>
                <a:latin typeface="Arial" panose="020B0604020202020204" pitchFamily="34" charset="0"/>
                <a:cs typeface="Arial" panose="020B0604020202020204" pitchFamily="34" charset="0"/>
              </a:rPr>
              <a:t>Ch. 12: Introduction to Timers</a:t>
            </a:r>
          </a:p>
        </p:txBody>
      </p:sp>
      <p:sp>
        <p:nvSpPr>
          <p:cNvPr id="10" name="Subtitle 2">
            <a:extLst>
              <a:ext uri="{FF2B5EF4-FFF2-40B4-BE49-F238E27FC236}">
                <a16:creationId xmlns:a16="http://schemas.microsoft.com/office/drawing/2014/main" id="{8B97C735-A660-42E7-90BE-1009592AFAEF}"/>
              </a:ext>
            </a:extLst>
          </p:cNvPr>
          <p:cNvSpPr txBox="1">
            <a:spLocks/>
          </p:cNvSpPr>
          <p:nvPr/>
        </p:nvSpPr>
        <p:spPr>
          <a:xfrm>
            <a:off x="190500" y="895155"/>
            <a:ext cx="5829300" cy="1600395"/>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anose="020B0604020202020204" pitchFamily="34" charset="0"/>
              <a:buNone/>
              <a:defRPr sz="2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6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marL="228600" indent="-228600" algn="l">
              <a:buFont typeface="Arial" panose="020B0604020202020204" pitchFamily="34" charset="0"/>
              <a:buChar char="•"/>
            </a:pPr>
            <a:r>
              <a:rPr lang="en-US" sz="1600" dirty="0">
                <a:solidFill>
                  <a:schemeClr val="accent2"/>
                </a:solidFill>
                <a:latin typeface="Arial" panose="020B0604020202020204" pitchFamily="34" charset="0"/>
                <a:cs typeface="Arial" panose="020B0604020202020204" pitchFamily="34" charset="0"/>
              </a:rPr>
              <a:t>Using the overflow interrupt</a:t>
            </a:r>
          </a:p>
          <a:p>
            <a:pPr marL="685800" lvl="1" indent="-228600" algn="l">
              <a:buFont typeface="Arial" panose="020B0604020202020204" pitchFamily="34" charset="0"/>
              <a:buChar char="•"/>
            </a:pPr>
            <a:r>
              <a:rPr lang="en-US" sz="1400" dirty="0">
                <a:solidFill>
                  <a:schemeClr val="accent2"/>
                </a:solidFill>
                <a:latin typeface="Arial" panose="020B0604020202020204" pitchFamily="34" charset="0"/>
                <a:cs typeface="Arial" panose="020B0604020202020204" pitchFamily="34" charset="0"/>
              </a:rPr>
              <a:t>Flag = TBIFG bit in </a:t>
            </a:r>
            <a:r>
              <a:rPr lang="en-US" sz="1400" dirty="0" err="1">
                <a:solidFill>
                  <a:schemeClr val="accent2"/>
                </a:solidFill>
                <a:latin typeface="Arial" panose="020B0604020202020204" pitchFamily="34" charset="0"/>
                <a:cs typeface="Arial" panose="020B0604020202020204" pitchFamily="34" charset="0"/>
              </a:rPr>
              <a:t>TBxCTL</a:t>
            </a:r>
            <a:r>
              <a:rPr lang="en-US" sz="1400" dirty="0">
                <a:solidFill>
                  <a:schemeClr val="accent2"/>
                </a:solidFill>
                <a:latin typeface="Arial" panose="020B0604020202020204" pitchFamily="34" charset="0"/>
                <a:cs typeface="Arial" panose="020B0604020202020204" pitchFamily="34" charset="0"/>
              </a:rPr>
              <a:t> register.</a:t>
            </a:r>
          </a:p>
          <a:p>
            <a:pPr marL="685800" lvl="1" indent="-228600" algn="l">
              <a:buFont typeface="Arial" panose="020B0604020202020204" pitchFamily="34" charset="0"/>
              <a:buChar char="•"/>
            </a:pPr>
            <a:r>
              <a:rPr lang="en-US" sz="1400" dirty="0">
                <a:solidFill>
                  <a:schemeClr val="accent2"/>
                </a:solidFill>
                <a:latin typeface="Arial" panose="020B0604020202020204" pitchFamily="34" charset="0"/>
                <a:cs typeface="Arial" panose="020B0604020202020204" pitchFamily="34" charset="0"/>
              </a:rPr>
              <a:t>Local Enable = TBIE bit in </a:t>
            </a:r>
            <a:r>
              <a:rPr lang="en-US" sz="1400" dirty="0" err="1">
                <a:solidFill>
                  <a:schemeClr val="accent2"/>
                </a:solidFill>
                <a:latin typeface="Arial" panose="020B0604020202020204" pitchFamily="34" charset="0"/>
                <a:cs typeface="Arial" panose="020B0604020202020204" pitchFamily="34" charset="0"/>
              </a:rPr>
              <a:t>TBxCTL</a:t>
            </a:r>
            <a:r>
              <a:rPr lang="en-US" sz="1400" dirty="0">
                <a:solidFill>
                  <a:schemeClr val="accent2"/>
                </a:solidFill>
                <a:latin typeface="Arial" panose="020B0604020202020204" pitchFamily="34" charset="0"/>
                <a:cs typeface="Arial" panose="020B0604020202020204" pitchFamily="34" charset="0"/>
              </a:rPr>
              <a:t> register.</a:t>
            </a:r>
          </a:p>
          <a:p>
            <a:pPr marL="685800" lvl="1" indent="-228600" algn="l">
              <a:buFont typeface="Arial" panose="020B0604020202020204" pitchFamily="34" charset="0"/>
              <a:buChar char="•"/>
            </a:pPr>
            <a:r>
              <a:rPr lang="en-US" sz="1400" dirty="0">
                <a:solidFill>
                  <a:schemeClr val="accent2"/>
                </a:solidFill>
                <a:latin typeface="Arial" panose="020B0604020202020204" pitchFamily="34" charset="0"/>
                <a:cs typeface="Arial" panose="020B0604020202020204" pitchFamily="34" charset="0"/>
              </a:rPr>
              <a:t>Global Enable = GIE bit in SR.</a:t>
            </a:r>
          </a:p>
        </p:txBody>
      </p:sp>
      <p:pic>
        <p:nvPicPr>
          <p:cNvPr id="19" name="Picture 18" descr="A screenshot of a cell phone&#10;&#10;Description automatically generated">
            <a:extLst>
              <a:ext uri="{FF2B5EF4-FFF2-40B4-BE49-F238E27FC236}">
                <a16:creationId xmlns:a16="http://schemas.microsoft.com/office/drawing/2014/main" id="{46C6593F-7F00-428B-95A5-F15848BA2F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 y="2343150"/>
            <a:ext cx="5604933" cy="2251982"/>
          </a:xfrm>
          <a:prstGeom prst="rect">
            <a:avLst/>
          </a:prstGeom>
        </p:spPr>
      </p:pic>
    </p:spTree>
    <p:extLst>
      <p:ext uri="{BB962C8B-B14F-4D97-AF65-F5344CB8AC3E}">
        <p14:creationId xmlns:p14="http://schemas.microsoft.com/office/powerpoint/2010/main" val="29292099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4857750"/>
            <a:ext cx="6858000" cy="28575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 name="Subtitle 2"/>
          <p:cNvSpPr>
            <a:spLocks noGrp="1"/>
          </p:cNvSpPr>
          <p:nvPr>
            <p:ph type="subTitle" idx="1"/>
          </p:nvPr>
        </p:nvSpPr>
        <p:spPr>
          <a:xfrm>
            <a:off x="5257800" y="4846320"/>
            <a:ext cx="1600200" cy="285750"/>
          </a:xfrm>
        </p:spPr>
        <p:txBody>
          <a:bodyPr>
            <a:noAutofit/>
          </a:bodyPr>
          <a:lstStyle/>
          <a:p>
            <a:r>
              <a:rPr lang="en-US" sz="1000" b="1" cap="small" dirty="0">
                <a:solidFill>
                  <a:schemeClr val="bg1"/>
                </a:solidFill>
                <a:latin typeface="Arial" panose="020B0604020202020204" pitchFamily="34" charset="0"/>
                <a:cs typeface="Arial" panose="020B0604020202020204" pitchFamily="34" charset="0"/>
              </a:rPr>
              <a:t>12.1     Timer Overview</a:t>
            </a:r>
          </a:p>
        </p:txBody>
      </p:sp>
      <p:sp>
        <p:nvSpPr>
          <p:cNvPr id="8" name="TextBox 7"/>
          <p:cNvSpPr txBox="1"/>
          <p:nvPr/>
        </p:nvSpPr>
        <p:spPr>
          <a:xfrm>
            <a:off x="0" y="492887"/>
            <a:ext cx="6629400" cy="707886"/>
          </a:xfrm>
          <a:prstGeom prst="rect">
            <a:avLst/>
          </a:prstGeom>
          <a:noFill/>
        </p:spPr>
        <p:txBody>
          <a:bodyPr wrap="square" rtlCol="0">
            <a:spAutoFit/>
          </a:bodyPr>
          <a:lstStyle/>
          <a:p>
            <a:r>
              <a:rPr lang="en-US" sz="2000" b="1" cap="small" dirty="0">
                <a:solidFill>
                  <a:schemeClr val="accent2"/>
                </a:solidFill>
                <a:latin typeface="Arial" panose="020B0604020202020204" pitchFamily="34" charset="0"/>
                <a:cs typeface="Arial" panose="020B0604020202020204" pitchFamily="34" charset="0"/>
              </a:rPr>
              <a:t>Example: Calculating the Time Elapsed Between 0000</a:t>
            </a:r>
            <a:r>
              <a:rPr lang="en-US" sz="2000" b="1" dirty="0">
                <a:solidFill>
                  <a:schemeClr val="accent2"/>
                </a:solidFill>
                <a:latin typeface="Arial" panose="020B0604020202020204" pitchFamily="34" charset="0"/>
                <a:cs typeface="Arial" panose="020B0604020202020204" pitchFamily="34" charset="0"/>
              </a:rPr>
              <a:t>h</a:t>
            </a:r>
            <a:r>
              <a:rPr lang="en-US" sz="2000" b="1" cap="small" dirty="0">
                <a:solidFill>
                  <a:schemeClr val="accent2"/>
                </a:solidFill>
                <a:latin typeface="Arial" panose="020B0604020202020204" pitchFamily="34" charset="0"/>
                <a:cs typeface="Arial" panose="020B0604020202020204" pitchFamily="34" charset="0"/>
              </a:rPr>
              <a:t> and </a:t>
            </a:r>
            <a:r>
              <a:rPr lang="en-US" sz="2000" b="1" cap="small" dirty="0" err="1">
                <a:solidFill>
                  <a:schemeClr val="accent2"/>
                </a:solidFill>
                <a:latin typeface="Arial" panose="020B0604020202020204" pitchFamily="34" charset="0"/>
                <a:cs typeface="Arial" panose="020B0604020202020204" pitchFamily="34" charset="0"/>
              </a:rPr>
              <a:t>ABCD</a:t>
            </a:r>
            <a:r>
              <a:rPr lang="en-US" sz="2000" b="1" dirty="0" err="1">
                <a:solidFill>
                  <a:schemeClr val="accent2"/>
                </a:solidFill>
                <a:latin typeface="Arial" panose="020B0604020202020204" pitchFamily="34" charset="0"/>
                <a:cs typeface="Arial" panose="020B0604020202020204" pitchFamily="34" charset="0"/>
              </a:rPr>
              <a:t>h</a:t>
            </a:r>
            <a:endParaRPr lang="en-US" sz="2200" b="1" dirty="0">
              <a:solidFill>
                <a:schemeClr val="accent2"/>
              </a:solidFill>
              <a:latin typeface="Arial" panose="020B0604020202020204" pitchFamily="34" charset="0"/>
              <a:cs typeface="Arial" panose="020B0604020202020204" pitchFamily="34" charset="0"/>
            </a:endParaRPr>
          </a:p>
        </p:txBody>
      </p:sp>
      <p:sp>
        <p:nvSpPr>
          <p:cNvPr id="7" name="Rectangle 6"/>
          <p:cNvSpPr/>
          <p:nvPr/>
        </p:nvSpPr>
        <p:spPr>
          <a:xfrm>
            <a:off x="0" y="1"/>
            <a:ext cx="6858000" cy="47303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 name="Title 1"/>
          <p:cNvSpPr>
            <a:spLocks noGrp="1"/>
          </p:cNvSpPr>
          <p:nvPr>
            <p:ph type="ctrTitle"/>
          </p:nvPr>
        </p:nvSpPr>
        <p:spPr>
          <a:xfrm>
            <a:off x="0" y="11431"/>
            <a:ext cx="6858000" cy="461605"/>
          </a:xfrm>
        </p:spPr>
        <p:txBody>
          <a:bodyPr anchor="ctr">
            <a:noAutofit/>
          </a:bodyPr>
          <a:lstStyle/>
          <a:p>
            <a:pPr algn="l"/>
            <a:r>
              <a:rPr lang="en-US" sz="1600" cap="small" dirty="0">
                <a:solidFill>
                  <a:schemeClr val="bg1"/>
                </a:solidFill>
                <a:latin typeface="Arial" panose="020B0604020202020204" pitchFamily="34" charset="0"/>
                <a:cs typeface="Arial" panose="020B0604020202020204" pitchFamily="34" charset="0"/>
              </a:rPr>
              <a:t>Ch. 12: Introduction to Timers</a:t>
            </a:r>
          </a:p>
        </p:txBody>
      </p:sp>
      <p:pic>
        <p:nvPicPr>
          <p:cNvPr id="20" name="Picture 19">
            <a:extLst>
              <a:ext uri="{FF2B5EF4-FFF2-40B4-BE49-F238E27FC236}">
                <a16:creationId xmlns:a16="http://schemas.microsoft.com/office/drawing/2014/main" id="{79083580-3E6C-4B6B-AE29-9D6A4D999B4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09711" y="1352550"/>
            <a:ext cx="6638578" cy="3079548"/>
          </a:xfrm>
          <a:prstGeom prst="rect">
            <a:avLst/>
          </a:prstGeom>
        </p:spPr>
      </p:pic>
    </p:spTree>
    <p:extLst>
      <p:ext uri="{BB962C8B-B14F-4D97-AF65-F5344CB8AC3E}">
        <p14:creationId xmlns:p14="http://schemas.microsoft.com/office/powerpoint/2010/main" val="290242506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4857750"/>
            <a:ext cx="6858000" cy="28575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 name="Subtitle 2"/>
          <p:cNvSpPr>
            <a:spLocks noGrp="1"/>
          </p:cNvSpPr>
          <p:nvPr>
            <p:ph type="subTitle" idx="1"/>
          </p:nvPr>
        </p:nvSpPr>
        <p:spPr>
          <a:xfrm>
            <a:off x="3810000" y="4857750"/>
            <a:ext cx="3048000" cy="285751"/>
          </a:xfrm>
        </p:spPr>
        <p:txBody>
          <a:bodyPr>
            <a:noAutofit/>
          </a:bodyPr>
          <a:lstStyle/>
          <a:p>
            <a:r>
              <a:rPr lang="en-US" sz="1000" b="1" cap="small" dirty="0">
                <a:solidFill>
                  <a:schemeClr val="bg1"/>
                </a:solidFill>
                <a:latin typeface="Arial" panose="020B0604020202020204" pitchFamily="34" charset="0"/>
                <a:cs typeface="Arial" panose="020B0604020202020204" pitchFamily="34" charset="0"/>
              </a:rPr>
              <a:t>12.2     Timer Overflows on the MSP430FR2355</a:t>
            </a:r>
          </a:p>
        </p:txBody>
      </p:sp>
      <p:sp>
        <p:nvSpPr>
          <p:cNvPr id="8" name="TextBox 7"/>
          <p:cNvSpPr txBox="1"/>
          <p:nvPr/>
        </p:nvSpPr>
        <p:spPr>
          <a:xfrm>
            <a:off x="0" y="492887"/>
            <a:ext cx="6629400" cy="400110"/>
          </a:xfrm>
          <a:prstGeom prst="rect">
            <a:avLst/>
          </a:prstGeom>
          <a:noFill/>
        </p:spPr>
        <p:txBody>
          <a:bodyPr wrap="square" rtlCol="0">
            <a:spAutoFit/>
          </a:bodyPr>
          <a:lstStyle/>
          <a:p>
            <a:r>
              <a:rPr lang="en-US" sz="2000" b="1" cap="small" dirty="0">
                <a:solidFill>
                  <a:schemeClr val="accent2"/>
                </a:solidFill>
                <a:latin typeface="Arial" panose="020B0604020202020204" pitchFamily="34" charset="0"/>
                <a:cs typeface="Arial" panose="020B0604020202020204" pitchFamily="34" charset="0"/>
              </a:rPr>
              <a:t>12.2 Timer Overflows on the MSP430FR2355</a:t>
            </a:r>
            <a:endParaRPr lang="en-US" sz="2200" b="1" cap="small" dirty="0">
              <a:solidFill>
                <a:schemeClr val="accent2"/>
              </a:solidFill>
              <a:latin typeface="Arial" panose="020B0604020202020204" pitchFamily="34" charset="0"/>
              <a:cs typeface="Arial" panose="020B0604020202020204" pitchFamily="34" charset="0"/>
            </a:endParaRPr>
          </a:p>
        </p:txBody>
      </p:sp>
      <p:sp>
        <p:nvSpPr>
          <p:cNvPr id="7" name="Rectangle 6"/>
          <p:cNvSpPr/>
          <p:nvPr/>
        </p:nvSpPr>
        <p:spPr>
          <a:xfrm>
            <a:off x="0" y="1"/>
            <a:ext cx="6858000" cy="47303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 name="Title 1"/>
          <p:cNvSpPr>
            <a:spLocks noGrp="1"/>
          </p:cNvSpPr>
          <p:nvPr>
            <p:ph type="ctrTitle"/>
          </p:nvPr>
        </p:nvSpPr>
        <p:spPr>
          <a:xfrm>
            <a:off x="0" y="11431"/>
            <a:ext cx="6858000" cy="461605"/>
          </a:xfrm>
        </p:spPr>
        <p:txBody>
          <a:bodyPr anchor="ctr">
            <a:noAutofit/>
          </a:bodyPr>
          <a:lstStyle/>
          <a:p>
            <a:pPr algn="l"/>
            <a:r>
              <a:rPr lang="en-US" sz="1600" cap="small" dirty="0">
                <a:solidFill>
                  <a:schemeClr val="bg1"/>
                </a:solidFill>
                <a:latin typeface="Arial" panose="020B0604020202020204" pitchFamily="34" charset="0"/>
                <a:cs typeface="Arial" panose="020B0604020202020204" pitchFamily="34" charset="0"/>
              </a:rPr>
              <a:t>Ch. 12: Introduction to Timers</a:t>
            </a:r>
          </a:p>
        </p:txBody>
      </p:sp>
      <p:sp>
        <p:nvSpPr>
          <p:cNvPr id="10" name="Subtitle 2">
            <a:extLst>
              <a:ext uri="{FF2B5EF4-FFF2-40B4-BE49-F238E27FC236}">
                <a16:creationId xmlns:a16="http://schemas.microsoft.com/office/drawing/2014/main" id="{8B97C735-A660-42E7-90BE-1009592AFAEF}"/>
              </a:ext>
            </a:extLst>
          </p:cNvPr>
          <p:cNvSpPr txBox="1">
            <a:spLocks/>
          </p:cNvSpPr>
          <p:nvPr/>
        </p:nvSpPr>
        <p:spPr>
          <a:xfrm>
            <a:off x="190500" y="895155"/>
            <a:ext cx="5829300" cy="1600395"/>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anose="020B0604020202020204" pitchFamily="34" charset="0"/>
              <a:buNone/>
              <a:defRPr sz="2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6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marL="228600" indent="-228600" algn="l">
              <a:buFont typeface="Arial" panose="020B0604020202020204" pitchFamily="34" charset="0"/>
              <a:buChar char="•"/>
            </a:pPr>
            <a:endParaRPr lang="en-US" sz="1400" dirty="0">
              <a:solidFill>
                <a:schemeClr val="accent2"/>
              </a:solidFill>
              <a:latin typeface="Arial" panose="020B0604020202020204" pitchFamily="34" charset="0"/>
              <a:cs typeface="Arial" panose="020B0604020202020204" pitchFamily="34" charset="0"/>
            </a:endParaRPr>
          </a:p>
        </p:txBody>
      </p:sp>
      <p:pic>
        <p:nvPicPr>
          <p:cNvPr id="20" name="Picture 19" descr="A screenshot of a cell phone&#10;&#10;Description automatically generated">
            <a:extLst>
              <a:ext uri="{FF2B5EF4-FFF2-40B4-BE49-F238E27FC236}">
                <a16:creationId xmlns:a16="http://schemas.microsoft.com/office/drawing/2014/main" id="{27AF8BE1-1058-431D-A8DF-8261C9610436}"/>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55926"/>
          <a:stretch/>
        </p:blipFill>
        <p:spPr>
          <a:xfrm>
            <a:off x="533399" y="819150"/>
            <a:ext cx="5867400" cy="3971387"/>
          </a:xfrm>
          <a:prstGeom prst="rect">
            <a:avLst/>
          </a:prstGeom>
        </p:spPr>
      </p:pic>
      <p:sp>
        <p:nvSpPr>
          <p:cNvPr id="21" name="Rectangle 20">
            <a:extLst>
              <a:ext uri="{FF2B5EF4-FFF2-40B4-BE49-F238E27FC236}">
                <a16:creationId xmlns:a16="http://schemas.microsoft.com/office/drawing/2014/main" id="{D18B0F24-7545-4B61-B256-62868826B1A8}"/>
              </a:ext>
            </a:extLst>
          </p:cNvPr>
          <p:cNvSpPr/>
          <p:nvPr/>
        </p:nvSpPr>
        <p:spPr>
          <a:xfrm>
            <a:off x="533401" y="2266949"/>
            <a:ext cx="5791200" cy="381002"/>
          </a:xfrm>
          <a:prstGeom prst="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1525363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4705350"/>
            <a:ext cx="6858000" cy="43815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 name="Subtitle 2"/>
          <p:cNvSpPr>
            <a:spLocks noGrp="1"/>
          </p:cNvSpPr>
          <p:nvPr>
            <p:ph type="subTitle" idx="1"/>
          </p:nvPr>
        </p:nvSpPr>
        <p:spPr>
          <a:xfrm>
            <a:off x="4191000" y="4739640"/>
            <a:ext cx="2590800" cy="331469"/>
          </a:xfrm>
        </p:spPr>
        <p:txBody>
          <a:bodyPr>
            <a:normAutofit lnSpcReduction="10000"/>
          </a:bodyPr>
          <a:lstStyle/>
          <a:p>
            <a:r>
              <a:rPr lang="en-US" sz="1600" b="1" cap="small" dirty="0">
                <a:solidFill>
                  <a:schemeClr val="bg1"/>
                </a:solidFill>
                <a:latin typeface="Arial" panose="020B0604020202020204" pitchFamily="34" charset="0"/>
                <a:cs typeface="Arial" panose="020B0604020202020204" pitchFamily="34" charset="0"/>
              </a:rPr>
              <a:t>Brock J. </a:t>
            </a:r>
            <a:r>
              <a:rPr lang="en-US" sz="1400" b="1" cap="small" dirty="0">
                <a:solidFill>
                  <a:schemeClr val="bg1"/>
                </a:solidFill>
                <a:latin typeface="Arial" panose="020B0604020202020204" pitchFamily="34" charset="0"/>
                <a:cs typeface="Arial" panose="020B0604020202020204" pitchFamily="34" charset="0"/>
              </a:rPr>
              <a:t>LaMeres</a:t>
            </a:r>
            <a:r>
              <a:rPr lang="en-US" sz="1600" b="1" cap="small" dirty="0">
                <a:solidFill>
                  <a:schemeClr val="bg1"/>
                </a:solidFill>
                <a:latin typeface="Arial" panose="020B0604020202020204" pitchFamily="34" charset="0"/>
                <a:cs typeface="Arial" panose="020B0604020202020204" pitchFamily="34" charset="0"/>
              </a:rPr>
              <a:t>, Ph.D.</a:t>
            </a:r>
          </a:p>
        </p:txBody>
      </p:sp>
      <p:sp>
        <p:nvSpPr>
          <p:cNvPr id="8" name="TextBox 7"/>
          <p:cNvSpPr txBox="1"/>
          <p:nvPr/>
        </p:nvSpPr>
        <p:spPr>
          <a:xfrm>
            <a:off x="76200" y="819150"/>
            <a:ext cx="6629400" cy="400110"/>
          </a:xfrm>
          <a:prstGeom prst="rect">
            <a:avLst/>
          </a:prstGeom>
          <a:noFill/>
        </p:spPr>
        <p:txBody>
          <a:bodyPr wrap="square" rtlCol="0">
            <a:spAutoFit/>
          </a:bodyPr>
          <a:lstStyle/>
          <a:p>
            <a:r>
              <a:rPr lang="en-US" sz="2000" b="1" cap="small" dirty="0">
                <a:solidFill>
                  <a:schemeClr val="accent2"/>
                </a:solidFill>
                <a:latin typeface="Arial" panose="020B0604020202020204" pitchFamily="34" charset="0"/>
                <a:cs typeface="Arial" panose="020B0604020202020204" pitchFamily="34" charset="0"/>
              </a:rPr>
              <a:t>Chapter 12: Introduction to Timers</a:t>
            </a:r>
            <a:endParaRPr lang="en-US" sz="2200" b="1" cap="small" dirty="0">
              <a:solidFill>
                <a:schemeClr val="accent2"/>
              </a:solidFill>
              <a:latin typeface="Arial" panose="020B0604020202020204" pitchFamily="34" charset="0"/>
              <a:cs typeface="Arial" panose="020B0604020202020204" pitchFamily="34" charset="0"/>
            </a:endParaRPr>
          </a:p>
        </p:txBody>
      </p:sp>
      <p:sp>
        <p:nvSpPr>
          <p:cNvPr id="7" name="Rectangle 6"/>
          <p:cNvSpPr/>
          <p:nvPr/>
        </p:nvSpPr>
        <p:spPr>
          <a:xfrm>
            <a:off x="0" y="1"/>
            <a:ext cx="6858000" cy="81915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 name="Title 1"/>
          <p:cNvSpPr>
            <a:spLocks noGrp="1"/>
          </p:cNvSpPr>
          <p:nvPr>
            <p:ph type="ctrTitle"/>
          </p:nvPr>
        </p:nvSpPr>
        <p:spPr>
          <a:xfrm>
            <a:off x="0" y="11431"/>
            <a:ext cx="6858000" cy="807719"/>
          </a:xfrm>
        </p:spPr>
        <p:txBody>
          <a:bodyPr anchor="ctr">
            <a:normAutofit/>
          </a:bodyPr>
          <a:lstStyle/>
          <a:p>
            <a:r>
              <a:rPr lang="en-US" sz="2200" cap="small" dirty="0">
                <a:solidFill>
                  <a:schemeClr val="bg1"/>
                </a:solidFill>
                <a:latin typeface="Arial" panose="020B0604020202020204" pitchFamily="34" charset="0"/>
                <a:cs typeface="Arial" panose="020B0604020202020204" pitchFamily="34" charset="0"/>
              </a:rPr>
              <a:t>Embedded Systems Design</a:t>
            </a:r>
            <a:endParaRPr lang="en-US" sz="2400" cap="small" dirty="0">
              <a:solidFill>
                <a:schemeClr val="bg1"/>
              </a:solidFill>
              <a:latin typeface="Arial" panose="020B0604020202020204" pitchFamily="34" charset="0"/>
              <a:cs typeface="Arial" panose="020B0604020202020204" pitchFamily="34" charset="0"/>
            </a:endParaRPr>
          </a:p>
        </p:txBody>
      </p:sp>
      <p:sp>
        <p:nvSpPr>
          <p:cNvPr id="12" name="Subtitle 2"/>
          <p:cNvSpPr txBox="1">
            <a:spLocks/>
          </p:cNvSpPr>
          <p:nvPr/>
        </p:nvSpPr>
        <p:spPr>
          <a:xfrm>
            <a:off x="304798" y="1200150"/>
            <a:ext cx="6477002" cy="331469"/>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anose="020B0604020202020204" pitchFamily="34" charset="0"/>
              <a:buNone/>
              <a:defRPr sz="2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6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marL="457200" indent="-457200" algn="l"/>
            <a:r>
              <a:rPr lang="en-US" sz="1600" b="1" cap="small" dirty="0">
                <a:solidFill>
                  <a:schemeClr val="accent2"/>
                </a:solidFill>
                <a:latin typeface="Arial" panose="020B0604020202020204" pitchFamily="34" charset="0"/>
                <a:cs typeface="Arial" panose="020B0604020202020204" pitchFamily="34" charset="0"/>
              </a:rPr>
              <a:t>12.2	Timer Overflows on the MSP430FR2355 – System Overview</a:t>
            </a:r>
          </a:p>
        </p:txBody>
      </p:sp>
      <p:pic>
        <p:nvPicPr>
          <p:cNvPr id="19" name="Picture 18">
            <a:extLst>
              <a:ext uri="{FF2B5EF4-FFF2-40B4-BE49-F238E27FC236}">
                <a16:creationId xmlns:a16="http://schemas.microsoft.com/office/drawing/2014/main" id="{389002F8-86E7-4022-865E-2F6C6461FA81}"/>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0177" r="43030" b="39259"/>
          <a:stretch/>
        </p:blipFill>
        <p:spPr>
          <a:xfrm>
            <a:off x="4267200" y="2888491"/>
            <a:ext cx="1219200" cy="1612490"/>
          </a:xfrm>
          <a:prstGeom prst="rect">
            <a:avLst/>
          </a:prstGeom>
        </p:spPr>
      </p:pic>
      <p:pic>
        <p:nvPicPr>
          <p:cNvPr id="20" name="Picture 19" descr="A close up of a sign&#10;&#10;Description automatically generated">
            <a:extLst>
              <a:ext uri="{FF2B5EF4-FFF2-40B4-BE49-F238E27FC236}">
                <a16:creationId xmlns:a16="http://schemas.microsoft.com/office/drawing/2014/main" id="{E671E93D-0B33-4008-AB01-3A275E41A92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2000" y="1730317"/>
            <a:ext cx="1937664" cy="2710855"/>
          </a:xfrm>
          <a:prstGeom prst="rect">
            <a:avLst/>
          </a:prstGeom>
        </p:spPr>
      </p:pic>
      <p:pic>
        <p:nvPicPr>
          <p:cNvPr id="21" name="Picture 2" descr="Subscribe to Dr. LaMeres' YouTube Channel">
            <a:extLst>
              <a:ext uri="{FF2B5EF4-FFF2-40B4-BE49-F238E27FC236}">
                <a16:creationId xmlns:a16="http://schemas.microsoft.com/office/drawing/2014/main" id="{CADB367B-6699-4F66-86F5-D68085471EC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57600" y="1652323"/>
            <a:ext cx="2209800" cy="622114"/>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55EC305B-E9D8-4A5A-8080-361687C4C065}"/>
              </a:ext>
            </a:extLst>
          </p:cNvPr>
          <p:cNvSpPr txBox="1"/>
          <p:nvPr/>
        </p:nvSpPr>
        <p:spPr>
          <a:xfrm>
            <a:off x="2906652" y="2372181"/>
            <a:ext cx="3810000" cy="276999"/>
          </a:xfrm>
          <a:prstGeom prst="rect">
            <a:avLst/>
          </a:prstGeom>
          <a:noFill/>
        </p:spPr>
        <p:txBody>
          <a:bodyPr wrap="square" rtlCol="0">
            <a:spAutoFit/>
          </a:bodyPr>
          <a:lstStyle/>
          <a:p>
            <a:r>
              <a:rPr lang="en-US" sz="1200" dirty="0">
                <a:hlinkClick r:id="rId5"/>
              </a:rPr>
              <a:t>www.youtube.com/c/DigitalLogicProgramming_LaMeres</a:t>
            </a:r>
            <a:r>
              <a:rPr lang="en-US" sz="1200" dirty="0"/>
              <a:t> </a:t>
            </a:r>
          </a:p>
        </p:txBody>
      </p:sp>
    </p:spTree>
    <p:extLst>
      <p:ext uri="{BB962C8B-B14F-4D97-AF65-F5344CB8AC3E}">
        <p14:creationId xmlns:p14="http://schemas.microsoft.com/office/powerpoint/2010/main" val="104435695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4705350"/>
            <a:ext cx="6858000" cy="43815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 name="Subtitle 2"/>
          <p:cNvSpPr>
            <a:spLocks noGrp="1"/>
          </p:cNvSpPr>
          <p:nvPr>
            <p:ph type="subTitle" idx="1"/>
          </p:nvPr>
        </p:nvSpPr>
        <p:spPr>
          <a:xfrm>
            <a:off x="4191000" y="4739640"/>
            <a:ext cx="2590800" cy="331469"/>
          </a:xfrm>
        </p:spPr>
        <p:txBody>
          <a:bodyPr>
            <a:normAutofit lnSpcReduction="10000"/>
          </a:bodyPr>
          <a:lstStyle/>
          <a:p>
            <a:r>
              <a:rPr lang="en-US" sz="1600" b="1" cap="small" dirty="0">
                <a:solidFill>
                  <a:schemeClr val="bg1"/>
                </a:solidFill>
                <a:latin typeface="Arial" panose="020B0604020202020204" pitchFamily="34" charset="0"/>
                <a:cs typeface="Arial" panose="020B0604020202020204" pitchFamily="34" charset="0"/>
              </a:rPr>
              <a:t>Brock J. </a:t>
            </a:r>
            <a:r>
              <a:rPr lang="en-US" sz="1400" b="1" cap="small" dirty="0">
                <a:solidFill>
                  <a:schemeClr val="bg1"/>
                </a:solidFill>
                <a:latin typeface="Arial" panose="020B0604020202020204" pitchFamily="34" charset="0"/>
                <a:cs typeface="Arial" panose="020B0604020202020204" pitchFamily="34" charset="0"/>
              </a:rPr>
              <a:t>LaMeres</a:t>
            </a:r>
            <a:r>
              <a:rPr lang="en-US" sz="1600" b="1" cap="small" dirty="0">
                <a:solidFill>
                  <a:schemeClr val="bg1"/>
                </a:solidFill>
                <a:latin typeface="Arial" panose="020B0604020202020204" pitchFamily="34" charset="0"/>
                <a:cs typeface="Arial" panose="020B0604020202020204" pitchFamily="34" charset="0"/>
              </a:rPr>
              <a:t>, Ph.D.</a:t>
            </a:r>
          </a:p>
        </p:txBody>
      </p:sp>
      <p:sp>
        <p:nvSpPr>
          <p:cNvPr id="8" name="TextBox 7"/>
          <p:cNvSpPr txBox="1"/>
          <p:nvPr/>
        </p:nvSpPr>
        <p:spPr>
          <a:xfrm>
            <a:off x="76200" y="819150"/>
            <a:ext cx="6629400" cy="400110"/>
          </a:xfrm>
          <a:prstGeom prst="rect">
            <a:avLst/>
          </a:prstGeom>
          <a:noFill/>
        </p:spPr>
        <p:txBody>
          <a:bodyPr wrap="square" rtlCol="0">
            <a:spAutoFit/>
          </a:bodyPr>
          <a:lstStyle/>
          <a:p>
            <a:r>
              <a:rPr lang="en-US" sz="2000" b="1" cap="small" dirty="0">
                <a:solidFill>
                  <a:schemeClr val="accent2"/>
                </a:solidFill>
                <a:latin typeface="Arial" panose="020B0604020202020204" pitchFamily="34" charset="0"/>
                <a:cs typeface="Arial" panose="020B0604020202020204" pitchFamily="34" charset="0"/>
              </a:rPr>
              <a:t>Chapter 12: Introduction to Timers</a:t>
            </a:r>
            <a:endParaRPr lang="en-US" sz="2200" b="1" cap="small" dirty="0">
              <a:solidFill>
                <a:schemeClr val="accent2"/>
              </a:solidFill>
              <a:latin typeface="Arial" panose="020B0604020202020204" pitchFamily="34" charset="0"/>
              <a:cs typeface="Arial" panose="020B0604020202020204" pitchFamily="34" charset="0"/>
            </a:endParaRPr>
          </a:p>
        </p:txBody>
      </p:sp>
      <p:sp>
        <p:nvSpPr>
          <p:cNvPr id="7" name="Rectangle 6"/>
          <p:cNvSpPr/>
          <p:nvPr/>
        </p:nvSpPr>
        <p:spPr>
          <a:xfrm>
            <a:off x="0" y="1"/>
            <a:ext cx="6858000" cy="81915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 name="Title 1"/>
          <p:cNvSpPr>
            <a:spLocks noGrp="1"/>
          </p:cNvSpPr>
          <p:nvPr>
            <p:ph type="ctrTitle"/>
          </p:nvPr>
        </p:nvSpPr>
        <p:spPr>
          <a:xfrm>
            <a:off x="0" y="11431"/>
            <a:ext cx="6858000" cy="807719"/>
          </a:xfrm>
        </p:spPr>
        <p:txBody>
          <a:bodyPr anchor="ctr">
            <a:normAutofit/>
          </a:bodyPr>
          <a:lstStyle/>
          <a:p>
            <a:r>
              <a:rPr lang="en-US" sz="2200" cap="small" dirty="0">
                <a:solidFill>
                  <a:schemeClr val="bg1"/>
                </a:solidFill>
                <a:latin typeface="Arial" panose="020B0604020202020204" pitchFamily="34" charset="0"/>
                <a:cs typeface="Arial" panose="020B0604020202020204" pitchFamily="34" charset="0"/>
              </a:rPr>
              <a:t>Embedded Systems Design</a:t>
            </a:r>
            <a:endParaRPr lang="en-US" sz="2400" cap="small" dirty="0">
              <a:solidFill>
                <a:schemeClr val="bg1"/>
              </a:solidFill>
              <a:latin typeface="Arial" panose="020B0604020202020204" pitchFamily="34" charset="0"/>
              <a:cs typeface="Arial" panose="020B0604020202020204" pitchFamily="34" charset="0"/>
            </a:endParaRPr>
          </a:p>
        </p:txBody>
      </p:sp>
      <p:sp>
        <p:nvSpPr>
          <p:cNvPr id="12" name="Subtitle 2"/>
          <p:cNvSpPr txBox="1">
            <a:spLocks/>
          </p:cNvSpPr>
          <p:nvPr/>
        </p:nvSpPr>
        <p:spPr>
          <a:xfrm>
            <a:off x="304798" y="1200150"/>
            <a:ext cx="6477002" cy="331469"/>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anose="020B0604020202020204" pitchFamily="34" charset="0"/>
              <a:buNone/>
              <a:defRPr sz="2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6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marL="457200" indent="-457200" algn="l"/>
            <a:r>
              <a:rPr lang="en-US" sz="1600" b="1" cap="small" dirty="0">
                <a:solidFill>
                  <a:schemeClr val="accent2"/>
                </a:solidFill>
                <a:latin typeface="Arial" panose="020B0604020202020204" pitchFamily="34" charset="0"/>
                <a:cs typeface="Arial" panose="020B0604020202020204" pitchFamily="34" charset="0"/>
              </a:rPr>
              <a:t>12.2	Timer Overflows on the MSP430FR2355:</a:t>
            </a:r>
            <a:br>
              <a:rPr lang="en-US" sz="1600" b="1" cap="small" dirty="0">
                <a:solidFill>
                  <a:schemeClr val="accent2"/>
                </a:solidFill>
                <a:latin typeface="Arial" panose="020B0604020202020204" pitchFamily="34" charset="0"/>
                <a:cs typeface="Arial" panose="020B0604020202020204" pitchFamily="34" charset="0"/>
              </a:rPr>
            </a:br>
            <a:r>
              <a:rPr lang="en-US" sz="1600" b="1" cap="small" dirty="0">
                <a:solidFill>
                  <a:schemeClr val="accent2"/>
                </a:solidFill>
                <a:latin typeface="Arial" panose="020B0604020202020204" pitchFamily="34" charset="0"/>
                <a:cs typeface="Arial" panose="020B0604020202020204" pitchFamily="34" charset="0"/>
              </a:rPr>
              <a:t> Example – Toggling LED1 on Timer Overflow (ACLK)</a:t>
            </a:r>
          </a:p>
        </p:txBody>
      </p:sp>
      <p:pic>
        <p:nvPicPr>
          <p:cNvPr id="19" name="Picture 18">
            <a:extLst>
              <a:ext uri="{FF2B5EF4-FFF2-40B4-BE49-F238E27FC236}">
                <a16:creationId xmlns:a16="http://schemas.microsoft.com/office/drawing/2014/main" id="{389002F8-86E7-4022-865E-2F6C6461FA81}"/>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0177" r="43030" b="39259"/>
          <a:stretch/>
        </p:blipFill>
        <p:spPr>
          <a:xfrm>
            <a:off x="4267200" y="2940460"/>
            <a:ext cx="1219200" cy="1612490"/>
          </a:xfrm>
          <a:prstGeom prst="rect">
            <a:avLst/>
          </a:prstGeom>
        </p:spPr>
      </p:pic>
      <p:pic>
        <p:nvPicPr>
          <p:cNvPr id="20" name="Picture 19" descr="A close up of a sign&#10;&#10;Description automatically generated">
            <a:extLst>
              <a:ext uri="{FF2B5EF4-FFF2-40B4-BE49-F238E27FC236}">
                <a16:creationId xmlns:a16="http://schemas.microsoft.com/office/drawing/2014/main" id="{E671E93D-0B33-4008-AB01-3A275E41A92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2000" y="1765895"/>
            <a:ext cx="1937664" cy="2710855"/>
          </a:xfrm>
          <a:prstGeom prst="rect">
            <a:avLst/>
          </a:prstGeom>
        </p:spPr>
      </p:pic>
    </p:spTree>
    <p:extLst>
      <p:ext uri="{BB962C8B-B14F-4D97-AF65-F5344CB8AC3E}">
        <p14:creationId xmlns:p14="http://schemas.microsoft.com/office/powerpoint/2010/main" val="242442086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4857750"/>
            <a:ext cx="6858000" cy="28575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 name="Subtitle 2"/>
          <p:cNvSpPr>
            <a:spLocks noGrp="1"/>
          </p:cNvSpPr>
          <p:nvPr>
            <p:ph type="subTitle" idx="1"/>
          </p:nvPr>
        </p:nvSpPr>
        <p:spPr>
          <a:xfrm>
            <a:off x="3810000" y="4857750"/>
            <a:ext cx="3048000" cy="285751"/>
          </a:xfrm>
        </p:spPr>
        <p:txBody>
          <a:bodyPr>
            <a:noAutofit/>
          </a:bodyPr>
          <a:lstStyle/>
          <a:p>
            <a:r>
              <a:rPr lang="en-US" sz="1000" b="1" cap="small" dirty="0">
                <a:solidFill>
                  <a:schemeClr val="bg1"/>
                </a:solidFill>
                <a:latin typeface="Arial" panose="020B0604020202020204" pitchFamily="34" charset="0"/>
                <a:cs typeface="Arial" panose="020B0604020202020204" pitchFamily="34" charset="0"/>
              </a:rPr>
              <a:t>12.2     Timer Overflows on the MSP430FR2355</a:t>
            </a:r>
          </a:p>
        </p:txBody>
      </p:sp>
      <p:sp>
        <p:nvSpPr>
          <p:cNvPr id="8" name="TextBox 7"/>
          <p:cNvSpPr txBox="1"/>
          <p:nvPr/>
        </p:nvSpPr>
        <p:spPr>
          <a:xfrm>
            <a:off x="0" y="492887"/>
            <a:ext cx="6858000" cy="400110"/>
          </a:xfrm>
          <a:prstGeom prst="rect">
            <a:avLst/>
          </a:prstGeom>
          <a:noFill/>
        </p:spPr>
        <p:txBody>
          <a:bodyPr wrap="square" rtlCol="0">
            <a:spAutoFit/>
          </a:bodyPr>
          <a:lstStyle/>
          <a:p>
            <a:r>
              <a:rPr lang="en-US" sz="2000" b="1" cap="small" dirty="0">
                <a:solidFill>
                  <a:schemeClr val="accent2"/>
                </a:solidFill>
                <a:latin typeface="Arial" panose="020B0604020202020204" pitchFamily="34" charset="0"/>
                <a:cs typeface="Arial" panose="020B0604020202020204" pitchFamily="34" charset="0"/>
              </a:rPr>
              <a:t>Ex: Toggling LED1 on TB0 Overflow Using ACLK</a:t>
            </a:r>
            <a:endParaRPr lang="en-US" sz="2200" b="1" cap="small" dirty="0">
              <a:solidFill>
                <a:schemeClr val="accent2"/>
              </a:solidFill>
              <a:latin typeface="Arial" panose="020B0604020202020204" pitchFamily="34" charset="0"/>
              <a:cs typeface="Arial" panose="020B0604020202020204" pitchFamily="34" charset="0"/>
            </a:endParaRPr>
          </a:p>
        </p:txBody>
      </p:sp>
      <p:sp>
        <p:nvSpPr>
          <p:cNvPr id="7" name="Rectangle 6"/>
          <p:cNvSpPr/>
          <p:nvPr/>
        </p:nvSpPr>
        <p:spPr>
          <a:xfrm>
            <a:off x="0" y="1"/>
            <a:ext cx="6858000" cy="47303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 name="Title 1"/>
          <p:cNvSpPr>
            <a:spLocks noGrp="1"/>
          </p:cNvSpPr>
          <p:nvPr>
            <p:ph type="ctrTitle"/>
          </p:nvPr>
        </p:nvSpPr>
        <p:spPr>
          <a:xfrm>
            <a:off x="0" y="11431"/>
            <a:ext cx="6858000" cy="461605"/>
          </a:xfrm>
        </p:spPr>
        <p:txBody>
          <a:bodyPr anchor="ctr">
            <a:noAutofit/>
          </a:bodyPr>
          <a:lstStyle/>
          <a:p>
            <a:pPr algn="l"/>
            <a:r>
              <a:rPr lang="en-US" sz="1600" cap="small" dirty="0">
                <a:solidFill>
                  <a:schemeClr val="bg1"/>
                </a:solidFill>
                <a:latin typeface="Arial" panose="020B0604020202020204" pitchFamily="34" charset="0"/>
                <a:cs typeface="Arial" panose="020B0604020202020204" pitchFamily="34" charset="0"/>
              </a:rPr>
              <a:t>Ch. 12: Introduction to Timers</a:t>
            </a:r>
          </a:p>
        </p:txBody>
      </p:sp>
      <p:pic>
        <p:nvPicPr>
          <p:cNvPr id="5" name="Picture 4">
            <a:extLst>
              <a:ext uri="{FF2B5EF4-FFF2-40B4-BE49-F238E27FC236}">
                <a16:creationId xmlns:a16="http://schemas.microsoft.com/office/drawing/2014/main" id="{0D47C9AE-D7E3-42F8-AC6B-3997D4CF2B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2000" y="897435"/>
            <a:ext cx="5345430" cy="3960315"/>
          </a:xfrm>
          <a:prstGeom prst="rect">
            <a:avLst/>
          </a:prstGeom>
        </p:spPr>
      </p:pic>
    </p:spTree>
    <p:extLst>
      <p:ext uri="{BB962C8B-B14F-4D97-AF65-F5344CB8AC3E}">
        <p14:creationId xmlns:p14="http://schemas.microsoft.com/office/powerpoint/2010/main" val="247976431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4857750"/>
            <a:ext cx="6858000" cy="28575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 name="Subtitle 2"/>
          <p:cNvSpPr>
            <a:spLocks noGrp="1"/>
          </p:cNvSpPr>
          <p:nvPr>
            <p:ph type="subTitle" idx="1"/>
          </p:nvPr>
        </p:nvSpPr>
        <p:spPr>
          <a:xfrm>
            <a:off x="3810000" y="4857750"/>
            <a:ext cx="3048000" cy="285751"/>
          </a:xfrm>
        </p:spPr>
        <p:txBody>
          <a:bodyPr>
            <a:noAutofit/>
          </a:bodyPr>
          <a:lstStyle/>
          <a:p>
            <a:r>
              <a:rPr lang="en-US" sz="1000" b="1" cap="small" dirty="0">
                <a:solidFill>
                  <a:schemeClr val="bg1"/>
                </a:solidFill>
                <a:latin typeface="Arial" panose="020B0604020202020204" pitchFamily="34" charset="0"/>
                <a:cs typeface="Arial" panose="020B0604020202020204" pitchFamily="34" charset="0"/>
              </a:rPr>
              <a:t>12.2     Timer Overflows on the MSP430FR2355</a:t>
            </a:r>
          </a:p>
        </p:txBody>
      </p:sp>
      <p:sp>
        <p:nvSpPr>
          <p:cNvPr id="8" name="TextBox 7"/>
          <p:cNvSpPr txBox="1"/>
          <p:nvPr/>
        </p:nvSpPr>
        <p:spPr>
          <a:xfrm>
            <a:off x="0" y="492887"/>
            <a:ext cx="6858000" cy="400110"/>
          </a:xfrm>
          <a:prstGeom prst="rect">
            <a:avLst/>
          </a:prstGeom>
          <a:noFill/>
        </p:spPr>
        <p:txBody>
          <a:bodyPr wrap="square" rtlCol="0">
            <a:spAutoFit/>
          </a:bodyPr>
          <a:lstStyle/>
          <a:p>
            <a:r>
              <a:rPr lang="en-US" sz="2000" b="1" cap="small" dirty="0">
                <a:solidFill>
                  <a:schemeClr val="accent2"/>
                </a:solidFill>
                <a:latin typeface="Arial" panose="020B0604020202020204" pitchFamily="34" charset="0"/>
                <a:cs typeface="Arial" panose="020B0604020202020204" pitchFamily="34" charset="0"/>
              </a:rPr>
              <a:t>Ex: Toggling LED1 on TB0 Overflow Using ACLK</a:t>
            </a:r>
            <a:endParaRPr lang="en-US" sz="2200" b="1" cap="small" dirty="0">
              <a:solidFill>
                <a:schemeClr val="accent2"/>
              </a:solidFill>
              <a:latin typeface="Arial" panose="020B0604020202020204" pitchFamily="34" charset="0"/>
              <a:cs typeface="Arial" panose="020B0604020202020204" pitchFamily="34" charset="0"/>
            </a:endParaRPr>
          </a:p>
        </p:txBody>
      </p:sp>
      <p:sp>
        <p:nvSpPr>
          <p:cNvPr id="7" name="Rectangle 6"/>
          <p:cNvSpPr/>
          <p:nvPr/>
        </p:nvSpPr>
        <p:spPr>
          <a:xfrm>
            <a:off x="0" y="1"/>
            <a:ext cx="6858000" cy="47303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 name="Title 1"/>
          <p:cNvSpPr>
            <a:spLocks noGrp="1"/>
          </p:cNvSpPr>
          <p:nvPr>
            <p:ph type="ctrTitle"/>
          </p:nvPr>
        </p:nvSpPr>
        <p:spPr>
          <a:xfrm>
            <a:off x="0" y="11431"/>
            <a:ext cx="6858000" cy="461605"/>
          </a:xfrm>
        </p:spPr>
        <p:txBody>
          <a:bodyPr anchor="ctr">
            <a:noAutofit/>
          </a:bodyPr>
          <a:lstStyle/>
          <a:p>
            <a:pPr algn="l"/>
            <a:r>
              <a:rPr lang="en-US" sz="1600" cap="small" dirty="0">
                <a:solidFill>
                  <a:schemeClr val="bg1"/>
                </a:solidFill>
                <a:latin typeface="Arial" panose="020B0604020202020204" pitchFamily="34" charset="0"/>
                <a:cs typeface="Arial" panose="020B0604020202020204" pitchFamily="34" charset="0"/>
              </a:rPr>
              <a:t>Ch. 12: Introduction to Timers</a:t>
            </a:r>
          </a:p>
        </p:txBody>
      </p:sp>
      <p:sp>
        <p:nvSpPr>
          <p:cNvPr id="9" name="Subtitle 2">
            <a:extLst>
              <a:ext uri="{FF2B5EF4-FFF2-40B4-BE49-F238E27FC236}">
                <a16:creationId xmlns:a16="http://schemas.microsoft.com/office/drawing/2014/main" id="{2DB53EF6-C5FC-465F-AFA6-49802CA977F4}"/>
              </a:ext>
            </a:extLst>
          </p:cNvPr>
          <p:cNvSpPr txBox="1">
            <a:spLocks/>
          </p:cNvSpPr>
          <p:nvPr/>
        </p:nvSpPr>
        <p:spPr>
          <a:xfrm>
            <a:off x="972820" y="3931246"/>
            <a:ext cx="3200400" cy="360759"/>
          </a:xfrm>
          <a:prstGeom prst="rect">
            <a:avLst/>
          </a:prstGeom>
        </p:spPr>
        <p:txBody>
          <a:bodyPr vert="horz" lIns="91440" tIns="45720" rIns="91440" bIns="45720" rtlCol="0" anchor="ctr">
            <a:noAutofit/>
          </a:bodyPr>
          <a:lstStyle>
            <a:lvl1pPr marL="0" indent="0" algn="ctr" defTabSz="914400" rtl="0" eaLnBrk="1" latinLnBrk="0" hangingPunct="1">
              <a:spcBef>
                <a:spcPct val="20000"/>
              </a:spcBef>
              <a:buFont typeface="Arial" panose="020B0604020202020204" pitchFamily="34" charset="0"/>
              <a:buNone/>
              <a:defRPr sz="2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6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algn="r"/>
            <a:r>
              <a:rPr lang="en-US" sz="600" dirty="0">
                <a:solidFill>
                  <a:schemeClr val="bg1"/>
                </a:solidFill>
                <a:latin typeface="Arial" panose="020B0604020202020204" pitchFamily="34" charset="0"/>
                <a:cs typeface="Arial" panose="020B0604020202020204" pitchFamily="34" charset="0"/>
              </a:rPr>
              <a:t>Image Courtesy of </a:t>
            </a:r>
          </a:p>
          <a:p>
            <a:pPr algn="r"/>
            <a:r>
              <a:rPr lang="en-US" sz="600" i="1" dirty="0">
                <a:solidFill>
                  <a:schemeClr val="bg1"/>
                </a:solidFill>
                <a:latin typeface="Arial" panose="020B0604020202020204" pitchFamily="34" charset="0"/>
                <a:cs typeface="Arial" panose="020B0604020202020204" pitchFamily="34" charset="0"/>
              </a:rPr>
              <a:t>Recording Connection of Canada</a:t>
            </a:r>
            <a:endParaRPr lang="en-US" sz="600" dirty="0">
              <a:solidFill>
                <a:schemeClr val="bg1"/>
              </a:solidFill>
              <a:latin typeface="Arial" panose="020B0604020202020204" pitchFamily="34" charset="0"/>
              <a:cs typeface="Arial" panose="020B0604020202020204" pitchFamily="34" charset="0"/>
            </a:endParaRPr>
          </a:p>
        </p:txBody>
      </p:sp>
      <p:sp>
        <p:nvSpPr>
          <p:cNvPr id="10" name="Subtitle 2">
            <a:extLst>
              <a:ext uri="{FF2B5EF4-FFF2-40B4-BE49-F238E27FC236}">
                <a16:creationId xmlns:a16="http://schemas.microsoft.com/office/drawing/2014/main" id="{DF7A93BC-4CF8-453C-BFCD-661A265F65D3}"/>
              </a:ext>
            </a:extLst>
          </p:cNvPr>
          <p:cNvSpPr txBox="1">
            <a:spLocks/>
          </p:cNvSpPr>
          <p:nvPr/>
        </p:nvSpPr>
        <p:spPr>
          <a:xfrm>
            <a:off x="190500" y="895155"/>
            <a:ext cx="6667500" cy="2881801"/>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anose="020B0604020202020204" pitchFamily="34" charset="0"/>
              <a:buNone/>
              <a:defRPr sz="2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6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algn="l"/>
            <a:r>
              <a:rPr lang="en-US" sz="1600" dirty="0">
                <a:solidFill>
                  <a:schemeClr val="accent2"/>
                </a:solidFill>
                <a:latin typeface="Arial" panose="020B0604020202020204" pitchFamily="34" charset="0"/>
                <a:cs typeface="Arial" panose="020B0604020202020204" pitchFamily="34" charset="0"/>
              </a:rPr>
              <a:t>Step 1: Create a new Empty Assembly-only CCS project titled:</a:t>
            </a:r>
          </a:p>
          <a:p>
            <a:pPr algn="l"/>
            <a:r>
              <a:rPr lang="en-US" sz="1600" dirty="0">
                <a:solidFill>
                  <a:schemeClr val="accent2"/>
                </a:solidFill>
                <a:latin typeface="Arial" panose="020B0604020202020204" pitchFamily="34" charset="0"/>
                <a:cs typeface="Arial" panose="020B0604020202020204" pitchFamily="34" charset="0"/>
              </a:rPr>
              <a:t>	</a:t>
            </a:r>
            <a:r>
              <a:rPr lang="en-US" sz="1600" b="1" dirty="0" err="1">
                <a:solidFill>
                  <a:schemeClr val="accent2"/>
                </a:solidFill>
                <a:latin typeface="Arial" panose="020B0604020202020204" pitchFamily="34" charset="0"/>
                <a:cs typeface="Arial" panose="020B0604020202020204" pitchFamily="34" charset="0"/>
              </a:rPr>
              <a:t>Asm_Timers_ACLK_Overflow</a:t>
            </a:r>
            <a:endParaRPr lang="en-US" sz="1600" dirty="0">
              <a:solidFill>
                <a:schemeClr val="accent2"/>
              </a:solidFill>
              <a:latin typeface="Arial" panose="020B0604020202020204" pitchFamily="34" charset="0"/>
              <a:cs typeface="Arial" panose="020B0604020202020204" pitchFamily="34" charset="0"/>
            </a:endParaRPr>
          </a:p>
          <a:p>
            <a:pPr algn="l"/>
            <a:endParaRPr lang="en-US" sz="1600" dirty="0">
              <a:solidFill>
                <a:schemeClr val="accent2"/>
              </a:solidFill>
              <a:latin typeface="Arial" panose="020B0604020202020204" pitchFamily="34" charset="0"/>
              <a:cs typeface="Arial" panose="020B0604020202020204" pitchFamily="34" charset="0"/>
            </a:endParaRPr>
          </a:p>
          <a:p>
            <a:pPr algn="l"/>
            <a:r>
              <a:rPr lang="en-US" sz="1600" dirty="0">
                <a:solidFill>
                  <a:schemeClr val="accent2"/>
                </a:solidFill>
                <a:latin typeface="Arial" panose="020B0604020202020204" pitchFamily="34" charset="0"/>
                <a:cs typeface="Arial" panose="020B0604020202020204" pitchFamily="34" charset="0"/>
              </a:rPr>
              <a:t>Step 2: Type in the following code into the main.asm file where the comments say “Main loop here.”</a:t>
            </a:r>
          </a:p>
        </p:txBody>
      </p:sp>
      <p:sp>
        <p:nvSpPr>
          <p:cNvPr id="12" name="Subtitle 2">
            <a:extLst>
              <a:ext uri="{FF2B5EF4-FFF2-40B4-BE49-F238E27FC236}">
                <a16:creationId xmlns:a16="http://schemas.microsoft.com/office/drawing/2014/main" id="{8F5A2D64-CC06-4672-9933-5513BAE1776F}"/>
              </a:ext>
            </a:extLst>
          </p:cNvPr>
          <p:cNvSpPr txBox="1">
            <a:spLocks/>
          </p:cNvSpPr>
          <p:nvPr/>
        </p:nvSpPr>
        <p:spPr>
          <a:xfrm>
            <a:off x="972820" y="3931246"/>
            <a:ext cx="3200400" cy="360759"/>
          </a:xfrm>
          <a:prstGeom prst="rect">
            <a:avLst/>
          </a:prstGeom>
        </p:spPr>
        <p:txBody>
          <a:bodyPr vert="horz" lIns="91440" tIns="45720" rIns="91440" bIns="45720" rtlCol="0" anchor="ctr">
            <a:noAutofit/>
          </a:bodyPr>
          <a:lstStyle>
            <a:lvl1pPr marL="0" indent="0" algn="ctr" defTabSz="914400" rtl="0" eaLnBrk="1" latinLnBrk="0" hangingPunct="1">
              <a:spcBef>
                <a:spcPct val="20000"/>
              </a:spcBef>
              <a:buFont typeface="Arial" panose="020B0604020202020204" pitchFamily="34" charset="0"/>
              <a:buNone/>
              <a:defRPr sz="2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6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algn="r"/>
            <a:r>
              <a:rPr lang="en-US" sz="600" dirty="0">
                <a:solidFill>
                  <a:schemeClr val="bg1"/>
                </a:solidFill>
                <a:latin typeface="Arial" panose="020B0604020202020204" pitchFamily="34" charset="0"/>
                <a:cs typeface="Arial" panose="020B0604020202020204" pitchFamily="34" charset="0"/>
              </a:rPr>
              <a:t>Image Courtesy of </a:t>
            </a:r>
          </a:p>
          <a:p>
            <a:pPr algn="r"/>
            <a:r>
              <a:rPr lang="en-US" sz="600" i="1" dirty="0">
                <a:solidFill>
                  <a:schemeClr val="bg1"/>
                </a:solidFill>
                <a:latin typeface="Arial" panose="020B0604020202020204" pitchFamily="34" charset="0"/>
                <a:cs typeface="Arial" panose="020B0604020202020204" pitchFamily="34" charset="0"/>
              </a:rPr>
              <a:t>Recording Connection of Canada</a:t>
            </a:r>
            <a:endParaRPr lang="en-US" sz="600" dirty="0">
              <a:solidFill>
                <a:schemeClr val="bg1"/>
              </a:solidFill>
              <a:latin typeface="Arial" panose="020B0604020202020204" pitchFamily="34" charset="0"/>
              <a:cs typeface="Arial" panose="020B0604020202020204" pitchFamily="34" charset="0"/>
            </a:endParaRPr>
          </a:p>
        </p:txBody>
      </p:sp>
      <p:sp>
        <p:nvSpPr>
          <p:cNvPr id="13" name="Subtitle 2">
            <a:extLst>
              <a:ext uri="{FF2B5EF4-FFF2-40B4-BE49-F238E27FC236}">
                <a16:creationId xmlns:a16="http://schemas.microsoft.com/office/drawing/2014/main" id="{A8A697C2-58DE-4D4A-8B99-4784D787F7CD}"/>
              </a:ext>
            </a:extLst>
          </p:cNvPr>
          <p:cNvSpPr txBox="1">
            <a:spLocks/>
          </p:cNvSpPr>
          <p:nvPr/>
        </p:nvSpPr>
        <p:spPr>
          <a:xfrm>
            <a:off x="972820" y="3931246"/>
            <a:ext cx="3200400" cy="360759"/>
          </a:xfrm>
          <a:prstGeom prst="rect">
            <a:avLst/>
          </a:prstGeom>
        </p:spPr>
        <p:txBody>
          <a:bodyPr vert="horz" lIns="91440" tIns="45720" rIns="91440" bIns="45720" rtlCol="0" anchor="ctr">
            <a:noAutofit/>
          </a:bodyPr>
          <a:lstStyle>
            <a:lvl1pPr marL="0" indent="0" algn="ctr" defTabSz="914400" rtl="0" eaLnBrk="1" latinLnBrk="0" hangingPunct="1">
              <a:spcBef>
                <a:spcPct val="20000"/>
              </a:spcBef>
              <a:buFont typeface="Arial" panose="020B0604020202020204" pitchFamily="34" charset="0"/>
              <a:buNone/>
              <a:defRPr sz="2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6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algn="r"/>
            <a:r>
              <a:rPr lang="en-US" sz="600" dirty="0">
                <a:solidFill>
                  <a:schemeClr val="bg1"/>
                </a:solidFill>
                <a:latin typeface="Arial" panose="020B0604020202020204" pitchFamily="34" charset="0"/>
                <a:cs typeface="Arial" panose="020B0604020202020204" pitchFamily="34" charset="0"/>
              </a:rPr>
              <a:t>Image Courtesy of </a:t>
            </a:r>
          </a:p>
          <a:p>
            <a:pPr algn="r"/>
            <a:r>
              <a:rPr lang="en-US" sz="600" i="1" dirty="0">
                <a:solidFill>
                  <a:schemeClr val="bg1"/>
                </a:solidFill>
                <a:latin typeface="Arial" panose="020B0604020202020204" pitchFamily="34" charset="0"/>
                <a:cs typeface="Arial" panose="020B0604020202020204" pitchFamily="34" charset="0"/>
              </a:rPr>
              <a:t>Recording Connection of Canada</a:t>
            </a:r>
            <a:endParaRPr lang="en-US" sz="600" dirty="0">
              <a:solidFill>
                <a:schemeClr val="bg1"/>
              </a:solidFill>
              <a:latin typeface="Arial" panose="020B0604020202020204" pitchFamily="34" charset="0"/>
              <a:cs typeface="Arial" panose="020B0604020202020204" pitchFamily="34" charset="0"/>
            </a:endParaRPr>
          </a:p>
        </p:txBody>
      </p:sp>
      <p:sp>
        <p:nvSpPr>
          <p:cNvPr id="14" name="Subtitle 2">
            <a:extLst>
              <a:ext uri="{FF2B5EF4-FFF2-40B4-BE49-F238E27FC236}">
                <a16:creationId xmlns:a16="http://schemas.microsoft.com/office/drawing/2014/main" id="{BA1A0FDE-09CF-49DD-9AB6-984DB412C9EA}"/>
              </a:ext>
            </a:extLst>
          </p:cNvPr>
          <p:cNvSpPr txBox="1">
            <a:spLocks/>
          </p:cNvSpPr>
          <p:nvPr/>
        </p:nvSpPr>
        <p:spPr>
          <a:xfrm>
            <a:off x="972820" y="3931246"/>
            <a:ext cx="3200400" cy="360759"/>
          </a:xfrm>
          <a:prstGeom prst="rect">
            <a:avLst/>
          </a:prstGeom>
        </p:spPr>
        <p:txBody>
          <a:bodyPr vert="horz" lIns="91440" tIns="45720" rIns="91440" bIns="45720" rtlCol="0" anchor="ctr">
            <a:noAutofit/>
          </a:bodyPr>
          <a:lstStyle>
            <a:lvl1pPr marL="0" indent="0" algn="ctr" defTabSz="914400" rtl="0" eaLnBrk="1" latinLnBrk="0" hangingPunct="1">
              <a:spcBef>
                <a:spcPct val="20000"/>
              </a:spcBef>
              <a:buFont typeface="Arial" panose="020B0604020202020204" pitchFamily="34" charset="0"/>
              <a:buNone/>
              <a:defRPr sz="2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6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algn="r"/>
            <a:r>
              <a:rPr lang="en-US" sz="600" dirty="0">
                <a:solidFill>
                  <a:schemeClr val="bg1"/>
                </a:solidFill>
                <a:latin typeface="Arial" panose="020B0604020202020204" pitchFamily="34" charset="0"/>
                <a:cs typeface="Arial" panose="020B0604020202020204" pitchFamily="34" charset="0"/>
              </a:rPr>
              <a:t>Image Courtesy of </a:t>
            </a:r>
          </a:p>
          <a:p>
            <a:pPr algn="r"/>
            <a:r>
              <a:rPr lang="en-US" sz="600" i="1" dirty="0">
                <a:solidFill>
                  <a:schemeClr val="bg1"/>
                </a:solidFill>
                <a:latin typeface="Arial" panose="020B0604020202020204" pitchFamily="34" charset="0"/>
                <a:cs typeface="Arial" panose="020B0604020202020204" pitchFamily="34" charset="0"/>
              </a:rPr>
              <a:t>Recording Connection of Canada</a:t>
            </a:r>
            <a:endParaRPr lang="en-US" sz="600" dirty="0">
              <a:solidFill>
                <a:schemeClr val="bg1"/>
              </a:solidFill>
              <a:latin typeface="Arial" panose="020B0604020202020204" pitchFamily="34" charset="0"/>
              <a:cs typeface="Arial" panose="020B0604020202020204" pitchFamily="34" charset="0"/>
            </a:endParaRPr>
          </a:p>
        </p:txBody>
      </p:sp>
      <p:pic>
        <p:nvPicPr>
          <p:cNvPr id="15" name="Picture 14">
            <a:extLst>
              <a:ext uri="{FF2B5EF4-FFF2-40B4-BE49-F238E27FC236}">
                <a16:creationId xmlns:a16="http://schemas.microsoft.com/office/drawing/2014/main" id="{E9B186E2-9664-446D-B952-C6C27E6E7B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776958"/>
            <a:ext cx="6858000" cy="1080791"/>
          </a:xfrm>
          <a:prstGeom prst="rect">
            <a:avLst/>
          </a:prstGeom>
        </p:spPr>
      </p:pic>
      <p:sp>
        <p:nvSpPr>
          <p:cNvPr id="16" name="Rectangle 15">
            <a:extLst>
              <a:ext uri="{FF2B5EF4-FFF2-40B4-BE49-F238E27FC236}">
                <a16:creationId xmlns:a16="http://schemas.microsoft.com/office/drawing/2014/main" id="{CD696E30-796D-4365-B636-14353B9187AE}"/>
              </a:ext>
            </a:extLst>
          </p:cNvPr>
          <p:cNvSpPr/>
          <p:nvPr/>
        </p:nvSpPr>
        <p:spPr>
          <a:xfrm>
            <a:off x="4938885" y="3776957"/>
            <a:ext cx="1919115" cy="184666"/>
          </a:xfrm>
          <a:prstGeom prst="rect">
            <a:avLst/>
          </a:prstGeom>
        </p:spPr>
        <p:txBody>
          <a:bodyPr wrap="none">
            <a:spAutoFit/>
          </a:bodyPr>
          <a:lstStyle/>
          <a:p>
            <a:pPr lvl="0"/>
            <a:r>
              <a:rPr lang="en-US" sz="600" dirty="0">
                <a:solidFill>
                  <a:srgbClr val="FF0000"/>
                </a:solidFill>
                <a:latin typeface="Arial" panose="020B0604020202020204" pitchFamily="34" charset="0"/>
                <a:cs typeface="Arial" panose="020B0604020202020204" pitchFamily="34" charset="0"/>
              </a:rPr>
              <a:t>Image Courtesy of </a:t>
            </a:r>
            <a:r>
              <a:rPr lang="en-US" sz="600" dirty="0">
                <a:solidFill>
                  <a:srgbClr val="FF0000"/>
                </a:solidFill>
                <a:hlinkClick r:id="rId3">
                  <a:extLst>
                    <a:ext uri="{A12FA001-AC4F-418D-AE19-62706E023703}">
                      <ahyp:hlinkClr xmlns:ahyp="http://schemas.microsoft.com/office/drawing/2018/hyperlinkcolor" val="tx"/>
                    </a:ext>
                  </a:extLst>
                </a:hlinkClick>
              </a:rPr>
              <a:t>https://neodem.wp.horizon.ac.uk/</a:t>
            </a:r>
            <a:endParaRPr lang="en-US" sz="6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2533614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4857750"/>
            <a:ext cx="6858000" cy="28575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 name="Subtitle 2"/>
          <p:cNvSpPr>
            <a:spLocks noGrp="1"/>
          </p:cNvSpPr>
          <p:nvPr>
            <p:ph type="subTitle" idx="1"/>
          </p:nvPr>
        </p:nvSpPr>
        <p:spPr>
          <a:xfrm>
            <a:off x="3810000" y="4857750"/>
            <a:ext cx="3048000" cy="285751"/>
          </a:xfrm>
        </p:spPr>
        <p:txBody>
          <a:bodyPr>
            <a:noAutofit/>
          </a:bodyPr>
          <a:lstStyle/>
          <a:p>
            <a:r>
              <a:rPr lang="en-US" sz="1000" b="1" cap="small" dirty="0">
                <a:solidFill>
                  <a:schemeClr val="bg1"/>
                </a:solidFill>
                <a:latin typeface="Arial" panose="020B0604020202020204" pitchFamily="34" charset="0"/>
                <a:cs typeface="Arial" panose="020B0604020202020204" pitchFamily="34" charset="0"/>
              </a:rPr>
              <a:t>12.2     Timer Overflows on the MSP430FR2355</a:t>
            </a:r>
          </a:p>
        </p:txBody>
      </p:sp>
      <p:sp>
        <p:nvSpPr>
          <p:cNvPr id="8" name="TextBox 7"/>
          <p:cNvSpPr txBox="1"/>
          <p:nvPr/>
        </p:nvSpPr>
        <p:spPr>
          <a:xfrm>
            <a:off x="0" y="492887"/>
            <a:ext cx="6858000" cy="400110"/>
          </a:xfrm>
          <a:prstGeom prst="rect">
            <a:avLst/>
          </a:prstGeom>
          <a:noFill/>
        </p:spPr>
        <p:txBody>
          <a:bodyPr wrap="square" rtlCol="0">
            <a:spAutoFit/>
          </a:bodyPr>
          <a:lstStyle/>
          <a:p>
            <a:r>
              <a:rPr lang="en-US" sz="2000" b="1" cap="small" dirty="0">
                <a:solidFill>
                  <a:schemeClr val="accent2"/>
                </a:solidFill>
                <a:latin typeface="Arial" panose="020B0604020202020204" pitchFamily="34" charset="0"/>
                <a:cs typeface="Arial" panose="020B0604020202020204" pitchFamily="34" charset="0"/>
              </a:rPr>
              <a:t>Ex: Toggling LED1 on TB0 Overflow Using ACLK</a:t>
            </a:r>
            <a:endParaRPr lang="en-US" sz="2200" b="1" cap="small" dirty="0">
              <a:solidFill>
                <a:schemeClr val="accent2"/>
              </a:solidFill>
              <a:latin typeface="Arial" panose="020B0604020202020204" pitchFamily="34" charset="0"/>
              <a:cs typeface="Arial" panose="020B0604020202020204" pitchFamily="34" charset="0"/>
            </a:endParaRPr>
          </a:p>
        </p:txBody>
      </p:sp>
      <p:sp>
        <p:nvSpPr>
          <p:cNvPr id="7" name="Rectangle 6"/>
          <p:cNvSpPr/>
          <p:nvPr/>
        </p:nvSpPr>
        <p:spPr>
          <a:xfrm>
            <a:off x="0" y="1"/>
            <a:ext cx="6858000" cy="47303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 name="Title 1"/>
          <p:cNvSpPr>
            <a:spLocks noGrp="1"/>
          </p:cNvSpPr>
          <p:nvPr>
            <p:ph type="ctrTitle"/>
          </p:nvPr>
        </p:nvSpPr>
        <p:spPr>
          <a:xfrm>
            <a:off x="0" y="11431"/>
            <a:ext cx="6858000" cy="461605"/>
          </a:xfrm>
        </p:spPr>
        <p:txBody>
          <a:bodyPr anchor="ctr">
            <a:noAutofit/>
          </a:bodyPr>
          <a:lstStyle/>
          <a:p>
            <a:pPr algn="l"/>
            <a:r>
              <a:rPr lang="en-US" sz="1600" cap="small" dirty="0">
                <a:solidFill>
                  <a:schemeClr val="bg1"/>
                </a:solidFill>
                <a:latin typeface="Arial" panose="020B0604020202020204" pitchFamily="34" charset="0"/>
                <a:cs typeface="Arial" panose="020B0604020202020204" pitchFamily="34" charset="0"/>
              </a:rPr>
              <a:t>Ch. 12: Introduction to Timers</a:t>
            </a:r>
          </a:p>
        </p:txBody>
      </p:sp>
      <p:pic>
        <p:nvPicPr>
          <p:cNvPr id="6" name="Picture 5">
            <a:extLst>
              <a:ext uri="{FF2B5EF4-FFF2-40B4-BE49-F238E27FC236}">
                <a16:creationId xmlns:a16="http://schemas.microsoft.com/office/drawing/2014/main" id="{476B50EB-A243-4931-90B2-147993302D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903204"/>
            <a:ext cx="6324600" cy="3828816"/>
          </a:xfrm>
          <a:prstGeom prst="rect">
            <a:avLst/>
          </a:prstGeom>
        </p:spPr>
      </p:pic>
    </p:spTree>
    <p:extLst>
      <p:ext uri="{BB962C8B-B14F-4D97-AF65-F5344CB8AC3E}">
        <p14:creationId xmlns:p14="http://schemas.microsoft.com/office/powerpoint/2010/main" val="199285100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4857750"/>
            <a:ext cx="6858000" cy="28575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 name="Subtitle 2"/>
          <p:cNvSpPr>
            <a:spLocks noGrp="1"/>
          </p:cNvSpPr>
          <p:nvPr>
            <p:ph type="subTitle" idx="1"/>
          </p:nvPr>
        </p:nvSpPr>
        <p:spPr>
          <a:xfrm>
            <a:off x="3810000" y="4857750"/>
            <a:ext cx="3048000" cy="285751"/>
          </a:xfrm>
        </p:spPr>
        <p:txBody>
          <a:bodyPr>
            <a:noAutofit/>
          </a:bodyPr>
          <a:lstStyle/>
          <a:p>
            <a:r>
              <a:rPr lang="en-US" sz="1000" b="1" cap="small" dirty="0">
                <a:solidFill>
                  <a:schemeClr val="bg1"/>
                </a:solidFill>
                <a:latin typeface="Arial" panose="020B0604020202020204" pitchFamily="34" charset="0"/>
                <a:cs typeface="Arial" panose="020B0604020202020204" pitchFamily="34" charset="0"/>
              </a:rPr>
              <a:t>12.2     Timer Overflows on the MSP430FR2355</a:t>
            </a:r>
          </a:p>
        </p:txBody>
      </p:sp>
      <p:sp>
        <p:nvSpPr>
          <p:cNvPr id="8" name="TextBox 7"/>
          <p:cNvSpPr txBox="1"/>
          <p:nvPr/>
        </p:nvSpPr>
        <p:spPr>
          <a:xfrm>
            <a:off x="0" y="492887"/>
            <a:ext cx="6858000" cy="400110"/>
          </a:xfrm>
          <a:prstGeom prst="rect">
            <a:avLst/>
          </a:prstGeom>
          <a:noFill/>
        </p:spPr>
        <p:txBody>
          <a:bodyPr wrap="square" rtlCol="0">
            <a:spAutoFit/>
          </a:bodyPr>
          <a:lstStyle/>
          <a:p>
            <a:r>
              <a:rPr lang="en-US" sz="2000" b="1" cap="small" dirty="0">
                <a:solidFill>
                  <a:schemeClr val="accent2"/>
                </a:solidFill>
                <a:latin typeface="Arial" panose="020B0604020202020204" pitchFamily="34" charset="0"/>
                <a:cs typeface="Arial" panose="020B0604020202020204" pitchFamily="34" charset="0"/>
              </a:rPr>
              <a:t>Ex: Toggling LED1 on TB0 Overflow Using ACLK</a:t>
            </a:r>
            <a:endParaRPr lang="en-US" sz="2200" b="1" cap="small" dirty="0">
              <a:solidFill>
                <a:schemeClr val="accent2"/>
              </a:solidFill>
              <a:latin typeface="Arial" panose="020B0604020202020204" pitchFamily="34" charset="0"/>
              <a:cs typeface="Arial" panose="020B0604020202020204" pitchFamily="34" charset="0"/>
            </a:endParaRPr>
          </a:p>
        </p:txBody>
      </p:sp>
      <p:sp>
        <p:nvSpPr>
          <p:cNvPr id="7" name="Rectangle 6"/>
          <p:cNvSpPr/>
          <p:nvPr/>
        </p:nvSpPr>
        <p:spPr>
          <a:xfrm>
            <a:off x="0" y="1"/>
            <a:ext cx="6858000" cy="47303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 name="Title 1"/>
          <p:cNvSpPr>
            <a:spLocks noGrp="1"/>
          </p:cNvSpPr>
          <p:nvPr>
            <p:ph type="ctrTitle"/>
          </p:nvPr>
        </p:nvSpPr>
        <p:spPr>
          <a:xfrm>
            <a:off x="0" y="11431"/>
            <a:ext cx="6858000" cy="461605"/>
          </a:xfrm>
        </p:spPr>
        <p:txBody>
          <a:bodyPr anchor="ctr">
            <a:noAutofit/>
          </a:bodyPr>
          <a:lstStyle/>
          <a:p>
            <a:pPr algn="l"/>
            <a:r>
              <a:rPr lang="en-US" sz="1600" cap="small" dirty="0">
                <a:solidFill>
                  <a:schemeClr val="bg1"/>
                </a:solidFill>
                <a:latin typeface="Arial" panose="020B0604020202020204" pitchFamily="34" charset="0"/>
                <a:cs typeface="Arial" panose="020B0604020202020204" pitchFamily="34" charset="0"/>
              </a:rPr>
              <a:t>Ch. 12: Introduction to Timers</a:t>
            </a:r>
          </a:p>
        </p:txBody>
      </p:sp>
      <p:pic>
        <p:nvPicPr>
          <p:cNvPr id="6" name="Picture 5">
            <a:extLst>
              <a:ext uri="{FF2B5EF4-FFF2-40B4-BE49-F238E27FC236}">
                <a16:creationId xmlns:a16="http://schemas.microsoft.com/office/drawing/2014/main" id="{476B50EB-A243-4931-90B2-147993302DB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04800" y="976642"/>
            <a:ext cx="6324600" cy="1442708"/>
          </a:xfrm>
          <a:prstGeom prst="rect">
            <a:avLst/>
          </a:prstGeom>
        </p:spPr>
      </p:pic>
      <p:sp>
        <p:nvSpPr>
          <p:cNvPr id="9" name="Subtitle 2">
            <a:extLst>
              <a:ext uri="{FF2B5EF4-FFF2-40B4-BE49-F238E27FC236}">
                <a16:creationId xmlns:a16="http://schemas.microsoft.com/office/drawing/2014/main" id="{E6C8B536-9572-48C9-8BDA-E9489474E441}"/>
              </a:ext>
            </a:extLst>
          </p:cNvPr>
          <p:cNvSpPr txBox="1">
            <a:spLocks/>
          </p:cNvSpPr>
          <p:nvPr/>
        </p:nvSpPr>
        <p:spPr>
          <a:xfrm>
            <a:off x="190500" y="2724150"/>
            <a:ext cx="6667500" cy="685800"/>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anose="020B0604020202020204" pitchFamily="34" charset="0"/>
              <a:buNone/>
              <a:defRPr sz="2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6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algn="l"/>
            <a:r>
              <a:rPr lang="en-US" sz="1600" dirty="0">
                <a:solidFill>
                  <a:schemeClr val="accent2"/>
                </a:solidFill>
                <a:latin typeface="Arial" panose="020B0604020202020204" pitchFamily="34" charset="0"/>
                <a:cs typeface="Arial" panose="020B0604020202020204" pitchFamily="34" charset="0"/>
              </a:rPr>
              <a:t>Step 3: Debug your program and run it.  You will see LED1 toggle on and off every two seconds.</a:t>
            </a:r>
          </a:p>
        </p:txBody>
      </p:sp>
      <p:pic>
        <p:nvPicPr>
          <p:cNvPr id="10" name="Picture 9">
            <a:extLst>
              <a:ext uri="{FF2B5EF4-FFF2-40B4-BE49-F238E27FC236}">
                <a16:creationId xmlns:a16="http://schemas.microsoft.com/office/drawing/2014/main" id="{A5FC445F-1256-468D-8CC8-B676FA7F69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 y="3790950"/>
            <a:ext cx="6305862" cy="609600"/>
          </a:xfrm>
          <a:prstGeom prst="rect">
            <a:avLst/>
          </a:prstGeom>
        </p:spPr>
      </p:pic>
    </p:spTree>
    <p:extLst>
      <p:ext uri="{BB962C8B-B14F-4D97-AF65-F5344CB8AC3E}">
        <p14:creationId xmlns:p14="http://schemas.microsoft.com/office/powerpoint/2010/main" val="84890970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4705350"/>
            <a:ext cx="6858000" cy="43815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 name="Subtitle 2"/>
          <p:cNvSpPr>
            <a:spLocks noGrp="1"/>
          </p:cNvSpPr>
          <p:nvPr>
            <p:ph type="subTitle" idx="1"/>
          </p:nvPr>
        </p:nvSpPr>
        <p:spPr>
          <a:xfrm>
            <a:off x="4191000" y="4739640"/>
            <a:ext cx="2590800" cy="331469"/>
          </a:xfrm>
        </p:spPr>
        <p:txBody>
          <a:bodyPr>
            <a:normAutofit lnSpcReduction="10000"/>
          </a:bodyPr>
          <a:lstStyle/>
          <a:p>
            <a:r>
              <a:rPr lang="en-US" sz="1600" b="1" cap="small" dirty="0">
                <a:solidFill>
                  <a:schemeClr val="bg1"/>
                </a:solidFill>
                <a:latin typeface="Arial" panose="020B0604020202020204" pitchFamily="34" charset="0"/>
                <a:cs typeface="Arial" panose="020B0604020202020204" pitchFamily="34" charset="0"/>
              </a:rPr>
              <a:t>Brock J. </a:t>
            </a:r>
            <a:r>
              <a:rPr lang="en-US" sz="1400" b="1" cap="small" dirty="0">
                <a:solidFill>
                  <a:schemeClr val="bg1"/>
                </a:solidFill>
                <a:latin typeface="Arial" panose="020B0604020202020204" pitchFamily="34" charset="0"/>
                <a:cs typeface="Arial" panose="020B0604020202020204" pitchFamily="34" charset="0"/>
              </a:rPr>
              <a:t>LaMeres</a:t>
            </a:r>
            <a:r>
              <a:rPr lang="en-US" sz="1600" b="1" cap="small" dirty="0">
                <a:solidFill>
                  <a:schemeClr val="bg1"/>
                </a:solidFill>
                <a:latin typeface="Arial" panose="020B0604020202020204" pitchFamily="34" charset="0"/>
                <a:cs typeface="Arial" panose="020B0604020202020204" pitchFamily="34" charset="0"/>
              </a:rPr>
              <a:t>, Ph.D.</a:t>
            </a:r>
          </a:p>
        </p:txBody>
      </p:sp>
      <p:sp>
        <p:nvSpPr>
          <p:cNvPr id="8" name="TextBox 7"/>
          <p:cNvSpPr txBox="1"/>
          <p:nvPr/>
        </p:nvSpPr>
        <p:spPr>
          <a:xfrm>
            <a:off x="76200" y="819150"/>
            <a:ext cx="6629400" cy="400110"/>
          </a:xfrm>
          <a:prstGeom prst="rect">
            <a:avLst/>
          </a:prstGeom>
          <a:noFill/>
        </p:spPr>
        <p:txBody>
          <a:bodyPr wrap="square" rtlCol="0">
            <a:spAutoFit/>
          </a:bodyPr>
          <a:lstStyle/>
          <a:p>
            <a:r>
              <a:rPr lang="en-US" sz="2000" b="1" cap="small" dirty="0">
                <a:solidFill>
                  <a:schemeClr val="accent2"/>
                </a:solidFill>
                <a:latin typeface="Arial" panose="020B0604020202020204" pitchFamily="34" charset="0"/>
                <a:cs typeface="Arial" panose="020B0604020202020204" pitchFamily="34" charset="0"/>
              </a:rPr>
              <a:t>Chapter 12: Introduction to Timers</a:t>
            </a:r>
            <a:endParaRPr lang="en-US" sz="2200" b="1" cap="small" dirty="0">
              <a:solidFill>
                <a:schemeClr val="accent2"/>
              </a:solidFill>
              <a:latin typeface="Arial" panose="020B0604020202020204" pitchFamily="34" charset="0"/>
              <a:cs typeface="Arial" panose="020B0604020202020204" pitchFamily="34" charset="0"/>
            </a:endParaRPr>
          </a:p>
        </p:txBody>
      </p:sp>
      <p:sp>
        <p:nvSpPr>
          <p:cNvPr id="7" name="Rectangle 6"/>
          <p:cNvSpPr/>
          <p:nvPr/>
        </p:nvSpPr>
        <p:spPr>
          <a:xfrm>
            <a:off x="0" y="1"/>
            <a:ext cx="6858000" cy="81915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 name="Title 1"/>
          <p:cNvSpPr>
            <a:spLocks noGrp="1"/>
          </p:cNvSpPr>
          <p:nvPr>
            <p:ph type="ctrTitle"/>
          </p:nvPr>
        </p:nvSpPr>
        <p:spPr>
          <a:xfrm>
            <a:off x="0" y="11431"/>
            <a:ext cx="6858000" cy="807719"/>
          </a:xfrm>
        </p:spPr>
        <p:txBody>
          <a:bodyPr anchor="ctr">
            <a:normAutofit/>
          </a:bodyPr>
          <a:lstStyle/>
          <a:p>
            <a:r>
              <a:rPr lang="en-US" sz="2200" cap="small" dirty="0">
                <a:solidFill>
                  <a:schemeClr val="bg1"/>
                </a:solidFill>
                <a:latin typeface="Arial" panose="020B0604020202020204" pitchFamily="34" charset="0"/>
                <a:cs typeface="Arial" panose="020B0604020202020204" pitchFamily="34" charset="0"/>
              </a:rPr>
              <a:t>Embedded Systems Design</a:t>
            </a:r>
            <a:endParaRPr lang="en-US" sz="2400" cap="small" dirty="0">
              <a:solidFill>
                <a:schemeClr val="bg1"/>
              </a:solidFill>
              <a:latin typeface="Arial" panose="020B0604020202020204" pitchFamily="34" charset="0"/>
              <a:cs typeface="Arial" panose="020B0604020202020204" pitchFamily="34" charset="0"/>
            </a:endParaRPr>
          </a:p>
        </p:txBody>
      </p:sp>
      <p:sp>
        <p:nvSpPr>
          <p:cNvPr id="12" name="Subtitle 2"/>
          <p:cNvSpPr txBox="1">
            <a:spLocks/>
          </p:cNvSpPr>
          <p:nvPr/>
        </p:nvSpPr>
        <p:spPr>
          <a:xfrm>
            <a:off x="304798" y="1200150"/>
            <a:ext cx="6477002" cy="331469"/>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anose="020B0604020202020204" pitchFamily="34" charset="0"/>
              <a:buNone/>
              <a:defRPr sz="2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6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marL="457200" indent="-457200" algn="l"/>
            <a:r>
              <a:rPr lang="en-US" sz="1600" b="1" cap="small" dirty="0">
                <a:solidFill>
                  <a:schemeClr val="accent2"/>
                </a:solidFill>
                <a:latin typeface="Arial" panose="020B0604020202020204" pitchFamily="34" charset="0"/>
                <a:cs typeface="Arial" panose="020B0604020202020204" pitchFamily="34" charset="0"/>
              </a:rPr>
              <a:t>12.2	Timer Overflows on the MSP430FR2355:</a:t>
            </a:r>
            <a:br>
              <a:rPr lang="en-US" sz="1600" b="1" cap="small" dirty="0">
                <a:solidFill>
                  <a:schemeClr val="accent2"/>
                </a:solidFill>
                <a:latin typeface="Arial" panose="020B0604020202020204" pitchFamily="34" charset="0"/>
                <a:cs typeface="Arial" panose="020B0604020202020204" pitchFamily="34" charset="0"/>
              </a:rPr>
            </a:br>
            <a:r>
              <a:rPr lang="en-US" sz="1600" b="1" cap="small" dirty="0">
                <a:solidFill>
                  <a:schemeClr val="accent2"/>
                </a:solidFill>
                <a:latin typeface="Arial" panose="020B0604020202020204" pitchFamily="34" charset="0"/>
                <a:cs typeface="Arial" panose="020B0604020202020204" pitchFamily="34" charset="0"/>
              </a:rPr>
              <a:t> Example – Toggling LED1 on Timer Overflow (ACLK)</a:t>
            </a:r>
          </a:p>
        </p:txBody>
      </p:sp>
      <p:pic>
        <p:nvPicPr>
          <p:cNvPr id="19" name="Picture 18">
            <a:extLst>
              <a:ext uri="{FF2B5EF4-FFF2-40B4-BE49-F238E27FC236}">
                <a16:creationId xmlns:a16="http://schemas.microsoft.com/office/drawing/2014/main" id="{389002F8-86E7-4022-865E-2F6C6461FA81}"/>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0177" r="43030" b="39259"/>
          <a:stretch/>
        </p:blipFill>
        <p:spPr>
          <a:xfrm>
            <a:off x="4267200" y="2940460"/>
            <a:ext cx="1219200" cy="1612490"/>
          </a:xfrm>
          <a:prstGeom prst="rect">
            <a:avLst/>
          </a:prstGeom>
        </p:spPr>
      </p:pic>
      <p:pic>
        <p:nvPicPr>
          <p:cNvPr id="20" name="Picture 19" descr="A close up of a sign&#10;&#10;Description automatically generated">
            <a:extLst>
              <a:ext uri="{FF2B5EF4-FFF2-40B4-BE49-F238E27FC236}">
                <a16:creationId xmlns:a16="http://schemas.microsoft.com/office/drawing/2014/main" id="{E671E93D-0B33-4008-AB01-3A275E41A92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2000" y="1765895"/>
            <a:ext cx="1937664" cy="2710855"/>
          </a:xfrm>
          <a:prstGeom prst="rect">
            <a:avLst/>
          </a:prstGeom>
        </p:spPr>
      </p:pic>
      <p:pic>
        <p:nvPicPr>
          <p:cNvPr id="21" name="Picture 2" descr="Subscribe to Dr. LaMeres' YouTube Channel">
            <a:extLst>
              <a:ext uri="{FF2B5EF4-FFF2-40B4-BE49-F238E27FC236}">
                <a16:creationId xmlns:a16="http://schemas.microsoft.com/office/drawing/2014/main" id="{CADB367B-6699-4F66-86F5-D68085471EC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57600" y="1879693"/>
            <a:ext cx="2209800" cy="622114"/>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55EC305B-E9D8-4A5A-8080-361687C4C065}"/>
              </a:ext>
            </a:extLst>
          </p:cNvPr>
          <p:cNvSpPr txBox="1"/>
          <p:nvPr/>
        </p:nvSpPr>
        <p:spPr>
          <a:xfrm>
            <a:off x="2906652" y="2599551"/>
            <a:ext cx="3810000" cy="276999"/>
          </a:xfrm>
          <a:prstGeom prst="rect">
            <a:avLst/>
          </a:prstGeom>
          <a:noFill/>
        </p:spPr>
        <p:txBody>
          <a:bodyPr wrap="square" rtlCol="0">
            <a:spAutoFit/>
          </a:bodyPr>
          <a:lstStyle/>
          <a:p>
            <a:r>
              <a:rPr lang="en-US" sz="1200" dirty="0">
                <a:hlinkClick r:id="rId5"/>
              </a:rPr>
              <a:t>www.youtube.com/c/DigitalLogicProgramming_LaMeres</a:t>
            </a:r>
            <a:r>
              <a:rPr lang="en-US" sz="1200" dirty="0"/>
              <a:t> </a:t>
            </a:r>
          </a:p>
        </p:txBody>
      </p:sp>
    </p:spTree>
    <p:extLst>
      <p:ext uri="{BB962C8B-B14F-4D97-AF65-F5344CB8AC3E}">
        <p14:creationId xmlns:p14="http://schemas.microsoft.com/office/powerpoint/2010/main" val="266275795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4705350"/>
            <a:ext cx="6858000" cy="43815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 name="Subtitle 2"/>
          <p:cNvSpPr>
            <a:spLocks noGrp="1"/>
          </p:cNvSpPr>
          <p:nvPr>
            <p:ph type="subTitle" idx="1"/>
          </p:nvPr>
        </p:nvSpPr>
        <p:spPr>
          <a:xfrm>
            <a:off x="4191000" y="4739640"/>
            <a:ext cx="2590800" cy="331469"/>
          </a:xfrm>
        </p:spPr>
        <p:txBody>
          <a:bodyPr>
            <a:normAutofit lnSpcReduction="10000"/>
          </a:bodyPr>
          <a:lstStyle/>
          <a:p>
            <a:r>
              <a:rPr lang="en-US" sz="1600" b="1" cap="small" dirty="0">
                <a:solidFill>
                  <a:schemeClr val="bg1"/>
                </a:solidFill>
                <a:latin typeface="Arial" panose="020B0604020202020204" pitchFamily="34" charset="0"/>
                <a:cs typeface="Arial" panose="020B0604020202020204" pitchFamily="34" charset="0"/>
              </a:rPr>
              <a:t>Brock J. </a:t>
            </a:r>
            <a:r>
              <a:rPr lang="en-US" sz="1400" b="1" cap="small" dirty="0">
                <a:solidFill>
                  <a:schemeClr val="bg1"/>
                </a:solidFill>
                <a:latin typeface="Arial" panose="020B0604020202020204" pitchFamily="34" charset="0"/>
                <a:cs typeface="Arial" panose="020B0604020202020204" pitchFamily="34" charset="0"/>
              </a:rPr>
              <a:t>LaMeres</a:t>
            </a:r>
            <a:r>
              <a:rPr lang="en-US" sz="1600" b="1" cap="small" dirty="0">
                <a:solidFill>
                  <a:schemeClr val="bg1"/>
                </a:solidFill>
                <a:latin typeface="Arial" panose="020B0604020202020204" pitchFamily="34" charset="0"/>
                <a:cs typeface="Arial" panose="020B0604020202020204" pitchFamily="34" charset="0"/>
              </a:rPr>
              <a:t>, Ph.D.</a:t>
            </a:r>
          </a:p>
        </p:txBody>
      </p:sp>
      <p:sp>
        <p:nvSpPr>
          <p:cNvPr id="8" name="TextBox 7"/>
          <p:cNvSpPr txBox="1"/>
          <p:nvPr/>
        </p:nvSpPr>
        <p:spPr>
          <a:xfrm>
            <a:off x="76200" y="819150"/>
            <a:ext cx="6629400" cy="400110"/>
          </a:xfrm>
          <a:prstGeom prst="rect">
            <a:avLst/>
          </a:prstGeom>
          <a:noFill/>
        </p:spPr>
        <p:txBody>
          <a:bodyPr wrap="square" rtlCol="0">
            <a:spAutoFit/>
          </a:bodyPr>
          <a:lstStyle/>
          <a:p>
            <a:r>
              <a:rPr lang="en-US" sz="2000" b="1" cap="small" dirty="0">
                <a:solidFill>
                  <a:schemeClr val="accent2"/>
                </a:solidFill>
                <a:latin typeface="Arial" panose="020B0604020202020204" pitchFamily="34" charset="0"/>
                <a:cs typeface="Arial" panose="020B0604020202020204" pitchFamily="34" charset="0"/>
              </a:rPr>
              <a:t>Chapter 12: Introduction to Timers</a:t>
            </a:r>
            <a:endParaRPr lang="en-US" sz="2200" b="1" cap="small" dirty="0">
              <a:solidFill>
                <a:schemeClr val="accent2"/>
              </a:solidFill>
              <a:latin typeface="Arial" panose="020B0604020202020204" pitchFamily="34" charset="0"/>
              <a:cs typeface="Arial" panose="020B0604020202020204" pitchFamily="34" charset="0"/>
            </a:endParaRPr>
          </a:p>
        </p:txBody>
      </p:sp>
      <p:sp>
        <p:nvSpPr>
          <p:cNvPr id="7" name="Rectangle 6"/>
          <p:cNvSpPr/>
          <p:nvPr/>
        </p:nvSpPr>
        <p:spPr>
          <a:xfrm>
            <a:off x="0" y="1"/>
            <a:ext cx="6858000" cy="81915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 name="Title 1"/>
          <p:cNvSpPr>
            <a:spLocks noGrp="1"/>
          </p:cNvSpPr>
          <p:nvPr>
            <p:ph type="ctrTitle"/>
          </p:nvPr>
        </p:nvSpPr>
        <p:spPr>
          <a:xfrm>
            <a:off x="0" y="11431"/>
            <a:ext cx="6858000" cy="807719"/>
          </a:xfrm>
        </p:spPr>
        <p:txBody>
          <a:bodyPr anchor="ctr">
            <a:normAutofit/>
          </a:bodyPr>
          <a:lstStyle/>
          <a:p>
            <a:r>
              <a:rPr lang="en-US" sz="2200" cap="small" dirty="0">
                <a:solidFill>
                  <a:schemeClr val="bg1"/>
                </a:solidFill>
                <a:latin typeface="Arial" panose="020B0604020202020204" pitchFamily="34" charset="0"/>
                <a:cs typeface="Arial" panose="020B0604020202020204" pitchFamily="34" charset="0"/>
              </a:rPr>
              <a:t>Embedded Systems Design</a:t>
            </a:r>
            <a:endParaRPr lang="en-US" sz="2400" cap="small" dirty="0">
              <a:solidFill>
                <a:schemeClr val="bg1"/>
              </a:solidFill>
              <a:latin typeface="Arial" panose="020B0604020202020204" pitchFamily="34" charset="0"/>
              <a:cs typeface="Arial" panose="020B0604020202020204" pitchFamily="34" charset="0"/>
            </a:endParaRPr>
          </a:p>
        </p:txBody>
      </p:sp>
      <p:sp>
        <p:nvSpPr>
          <p:cNvPr id="12" name="Subtitle 2"/>
          <p:cNvSpPr txBox="1">
            <a:spLocks/>
          </p:cNvSpPr>
          <p:nvPr/>
        </p:nvSpPr>
        <p:spPr>
          <a:xfrm>
            <a:off x="319188" y="1205850"/>
            <a:ext cx="6615012" cy="331469"/>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anose="020B0604020202020204" pitchFamily="34" charset="0"/>
              <a:buNone/>
              <a:defRPr sz="2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6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marL="457200" indent="-457200" algn="l"/>
            <a:r>
              <a:rPr lang="en-US" sz="1600" b="1" cap="small" dirty="0">
                <a:solidFill>
                  <a:schemeClr val="accent2"/>
                </a:solidFill>
                <a:latin typeface="Arial" panose="020B0604020202020204" pitchFamily="34" charset="0"/>
                <a:cs typeface="Arial" panose="020B0604020202020204" pitchFamily="34" charset="0"/>
              </a:rPr>
              <a:t>12.2	Timer Overflows on the MSP430FR2355:</a:t>
            </a:r>
            <a:br>
              <a:rPr lang="en-US" sz="1600" b="1" cap="small" dirty="0">
                <a:solidFill>
                  <a:schemeClr val="accent2"/>
                </a:solidFill>
                <a:latin typeface="Arial" panose="020B0604020202020204" pitchFamily="34" charset="0"/>
                <a:cs typeface="Arial" panose="020B0604020202020204" pitchFamily="34" charset="0"/>
              </a:rPr>
            </a:br>
            <a:r>
              <a:rPr lang="en-US" sz="1600" b="1" cap="small" dirty="0">
                <a:solidFill>
                  <a:schemeClr val="accent2"/>
                </a:solidFill>
                <a:latin typeface="Arial" panose="020B0604020202020204" pitchFamily="34" charset="0"/>
                <a:cs typeface="Arial" panose="020B0604020202020204" pitchFamily="34" charset="0"/>
              </a:rPr>
              <a:t> Example – Toggling LED1 on Timer Overflow (ACLK, 12-bit)</a:t>
            </a:r>
          </a:p>
        </p:txBody>
      </p:sp>
      <p:pic>
        <p:nvPicPr>
          <p:cNvPr id="19" name="Picture 18">
            <a:extLst>
              <a:ext uri="{FF2B5EF4-FFF2-40B4-BE49-F238E27FC236}">
                <a16:creationId xmlns:a16="http://schemas.microsoft.com/office/drawing/2014/main" id="{389002F8-86E7-4022-865E-2F6C6461FA81}"/>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0177" r="43030" b="39259"/>
          <a:stretch/>
        </p:blipFill>
        <p:spPr>
          <a:xfrm>
            <a:off x="4267200" y="2940460"/>
            <a:ext cx="1219200" cy="1612490"/>
          </a:xfrm>
          <a:prstGeom prst="rect">
            <a:avLst/>
          </a:prstGeom>
        </p:spPr>
      </p:pic>
      <p:pic>
        <p:nvPicPr>
          <p:cNvPr id="20" name="Picture 19" descr="A close up of a sign&#10;&#10;Description automatically generated">
            <a:extLst>
              <a:ext uri="{FF2B5EF4-FFF2-40B4-BE49-F238E27FC236}">
                <a16:creationId xmlns:a16="http://schemas.microsoft.com/office/drawing/2014/main" id="{E671E93D-0B33-4008-AB01-3A275E41A92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2000" y="1765895"/>
            <a:ext cx="1937664" cy="2710855"/>
          </a:xfrm>
          <a:prstGeom prst="rect">
            <a:avLst/>
          </a:prstGeom>
        </p:spPr>
      </p:pic>
    </p:spTree>
    <p:extLst>
      <p:ext uri="{BB962C8B-B14F-4D97-AF65-F5344CB8AC3E}">
        <p14:creationId xmlns:p14="http://schemas.microsoft.com/office/powerpoint/2010/main" val="174577322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4857750"/>
            <a:ext cx="6858000" cy="28575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 name="Subtitle 2"/>
          <p:cNvSpPr>
            <a:spLocks noGrp="1"/>
          </p:cNvSpPr>
          <p:nvPr>
            <p:ph type="subTitle" idx="1"/>
          </p:nvPr>
        </p:nvSpPr>
        <p:spPr>
          <a:xfrm>
            <a:off x="3810000" y="4857750"/>
            <a:ext cx="3048000" cy="285751"/>
          </a:xfrm>
        </p:spPr>
        <p:txBody>
          <a:bodyPr>
            <a:noAutofit/>
          </a:bodyPr>
          <a:lstStyle/>
          <a:p>
            <a:r>
              <a:rPr lang="en-US" sz="1000" b="1" cap="small" dirty="0">
                <a:solidFill>
                  <a:schemeClr val="bg1"/>
                </a:solidFill>
                <a:latin typeface="Arial" panose="020B0604020202020204" pitchFamily="34" charset="0"/>
                <a:cs typeface="Arial" panose="020B0604020202020204" pitchFamily="34" charset="0"/>
              </a:rPr>
              <a:t>12.2     Timer Overflows on the MSP430FR2355</a:t>
            </a:r>
          </a:p>
        </p:txBody>
      </p:sp>
      <p:sp>
        <p:nvSpPr>
          <p:cNvPr id="7" name="Rectangle 6"/>
          <p:cNvSpPr/>
          <p:nvPr/>
        </p:nvSpPr>
        <p:spPr>
          <a:xfrm>
            <a:off x="0" y="1"/>
            <a:ext cx="6858000" cy="47303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 name="Title 1"/>
          <p:cNvSpPr>
            <a:spLocks noGrp="1"/>
          </p:cNvSpPr>
          <p:nvPr>
            <p:ph type="ctrTitle"/>
          </p:nvPr>
        </p:nvSpPr>
        <p:spPr>
          <a:xfrm>
            <a:off x="0" y="11431"/>
            <a:ext cx="6858000" cy="461605"/>
          </a:xfrm>
        </p:spPr>
        <p:txBody>
          <a:bodyPr anchor="ctr">
            <a:noAutofit/>
          </a:bodyPr>
          <a:lstStyle/>
          <a:p>
            <a:pPr algn="l"/>
            <a:r>
              <a:rPr lang="en-US" sz="1600" cap="small" dirty="0">
                <a:solidFill>
                  <a:schemeClr val="bg1"/>
                </a:solidFill>
                <a:latin typeface="Arial" panose="020B0604020202020204" pitchFamily="34" charset="0"/>
                <a:cs typeface="Arial" panose="020B0604020202020204" pitchFamily="34" charset="0"/>
              </a:rPr>
              <a:t>Ch. 12: Introduction to Timers</a:t>
            </a:r>
          </a:p>
        </p:txBody>
      </p:sp>
      <p:pic>
        <p:nvPicPr>
          <p:cNvPr id="5" name="Picture 4">
            <a:extLst>
              <a:ext uri="{FF2B5EF4-FFF2-40B4-BE49-F238E27FC236}">
                <a16:creationId xmlns:a16="http://schemas.microsoft.com/office/drawing/2014/main" id="{0D47C9AE-D7E3-42F8-AC6B-3997D4CF2BE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85800" y="591229"/>
            <a:ext cx="5599200" cy="4148327"/>
          </a:xfrm>
          <a:prstGeom prst="rect">
            <a:avLst/>
          </a:prstGeom>
        </p:spPr>
      </p:pic>
    </p:spTree>
    <p:extLst>
      <p:ext uri="{BB962C8B-B14F-4D97-AF65-F5344CB8AC3E}">
        <p14:creationId xmlns:p14="http://schemas.microsoft.com/office/powerpoint/2010/main" val="14610793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4857750"/>
            <a:ext cx="6858000" cy="28575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 name="Subtitle 2"/>
          <p:cNvSpPr>
            <a:spLocks noGrp="1"/>
          </p:cNvSpPr>
          <p:nvPr>
            <p:ph type="subTitle" idx="1"/>
          </p:nvPr>
        </p:nvSpPr>
        <p:spPr>
          <a:xfrm>
            <a:off x="5257800" y="4846320"/>
            <a:ext cx="1600200" cy="285750"/>
          </a:xfrm>
        </p:spPr>
        <p:txBody>
          <a:bodyPr>
            <a:noAutofit/>
          </a:bodyPr>
          <a:lstStyle/>
          <a:p>
            <a:r>
              <a:rPr lang="en-US" sz="1000" b="1" cap="small" dirty="0">
                <a:solidFill>
                  <a:schemeClr val="bg1"/>
                </a:solidFill>
                <a:latin typeface="Arial" panose="020B0604020202020204" pitchFamily="34" charset="0"/>
                <a:cs typeface="Arial" panose="020B0604020202020204" pitchFamily="34" charset="0"/>
              </a:rPr>
              <a:t>12.1     Timer Overview</a:t>
            </a:r>
          </a:p>
        </p:txBody>
      </p:sp>
      <p:sp>
        <p:nvSpPr>
          <p:cNvPr id="8" name="TextBox 7"/>
          <p:cNvSpPr txBox="1"/>
          <p:nvPr/>
        </p:nvSpPr>
        <p:spPr>
          <a:xfrm>
            <a:off x="0" y="492887"/>
            <a:ext cx="6629400" cy="707886"/>
          </a:xfrm>
          <a:prstGeom prst="rect">
            <a:avLst/>
          </a:prstGeom>
          <a:noFill/>
        </p:spPr>
        <p:txBody>
          <a:bodyPr wrap="square" rtlCol="0">
            <a:spAutoFit/>
          </a:bodyPr>
          <a:lstStyle/>
          <a:p>
            <a:r>
              <a:rPr lang="en-US" sz="2000" b="1" cap="small" dirty="0">
                <a:solidFill>
                  <a:schemeClr val="accent2"/>
                </a:solidFill>
                <a:latin typeface="Arial" panose="020B0604020202020204" pitchFamily="34" charset="0"/>
                <a:cs typeface="Arial" panose="020B0604020202020204" pitchFamily="34" charset="0"/>
              </a:rPr>
              <a:t>Example: Calculating the Time Elapsed Between 0000</a:t>
            </a:r>
            <a:r>
              <a:rPr lang="en-US" sz="2000" b="1" dirty="0">
                <a:solidFill>
                  <a:schemeClr val="accent2"/>
                </a:solidFill>
                <a:latin typeface="Arial" panose="020B0604020202020204" pitchFamily="34" charset="0"/>
                <a:cs typeface="Arial" panose="020B0604020202020204" pitchFamily="34" charset="0"/>
              </a:rPr>
              <a:t>h</a:t>
            </a:r>
            <a:r>
              <a:rPr lang="en-US" sz="2000" b="1" cap="small" dirty="0">
                <a:solidFill>
                  <a:schemeClr val="accent2"/>
                </a:solidFill>
                <a:latin typeface="Arial" panose="020B0604020202020204" pitchFamily="34" charset="0"/>
                <a:cs typeface="Arial" panose="020B0604020202020204" pitchFamily="34" charset="0"/>
              </a:rPr>
              <a:t> and </a:t>
            </a:r>
            <a:r>
              <a:rPr lang="en-US" sz="2000" b="1" cap="small" dirty="0" err="1">
                <a:solidFill>
                  <a:schemeClr val="accent2"/>
                </a:solidFill>
                <a:latin typeface="Arial" panose="020B0604020202020204" pitchFamily="34" charset="0"/>
                <a:cs typeface="Arial" panose="020B0604020202020204" pitchFamily="34" charset="0"/>
              </a:rPr>
              <a:t>ABCD</a:t>
            </a:r>
            <a:r>
              <a:rPr lang="en-US" sz="2000" b="1" dirty="0" err="1">
                <a:solidFill>
                  <a:schemeClr val="accent2"/>
                </a:solidFill>
                <a:latin typeface="Arial" panose="020B0604020202020204" pitchFamily="34" charset="0"/>
                <a:cs typeface="Arial" panose="020B0604020202020204" pitchFamily="34" charset="0"/>
              </a:rPr>
              <a:t>h</a:t>
            </a:r>
            <a:endParaRPr lang="en-US" sz="2200" b="1" dirty="0">
              <a:solidFill>
                <a:schemeClr val="accent2"/>
              </a:solidFill>
              <a:latin typeface="Arial" panose="020B0604020202020204" pitchFamily="34" charset="0"/>
              <a:cs typeface="Arial" panose="020B0604020202020204" pitchFamily="34" charset="0"/>
            </a:endParaRPr>
          </a:p>
        </p:txBody>
      </p:sp>
      <p:sp>
        <p:nvSpPr>
          <p:cNvPr id="7" name="Rectangle 6"/>
          <p:cNvSpPr/>
          <p:nvPr/>
        </p:nvSpPr>
        <p:spPr>
          <a:xfrm>
            <a:off x="0" y="1"/>
            <a:ext cx="6858000" cy="47303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 name="Title 1"/>
          <p:cNvSpPr>
            <a:spLocks noGrp="1"/>
          </p:cNvSpPr>
          <p:nvPr>
            <p:ph type="ctrTitle"/>
          </p:nvPr>
        </p:nvSpPr>
        <p:spPr>
          <a:xfrm>
            <a:off x="0" y="11431"/>
            <a:ext cx="6858000" cy="461605"/>
          </a:xfrm>
        </p:spPr>
        <p:txBody>
          <a:bodyPr anchor="ctr">
            <a:noAutofit/>
          </a:bodyPr>
          <a:lstStyle/>
          <a:p>
            <a:pPr algn="l"/>
            <a:r>
              <a:rPr lang="en-US" sz="1600" cap="small" dirty="0">
                <a:solidFill>
                  <a:schemeClr val="bg1"/>
                </a:solidFill>
                <a:latin typeface="Arial" panose="020B0604020202020204" pitchFamily="34" charset="0"/>
                <a:cs typeface="Arial" panose="020B0604020202020204" pitchFamily="34" charset="0"/>
              </a:rPr>
              <a:t>Ch. 12: Introduction to Timers</a:t>
            </a:r>
          </a:p>
        </p:txBody>
      </p:sp>
      <p:pic>
        <p:nvPicPr>
          <p:cNvPr id="20" name="Picture 19">
            <a:extLst>
              <a:ext uri="{FF2B5EF4-FFF2-40B4-BE49-F238E27FC236}">
                <a16:creationId xmlns:a16="http://schemas.microsoft.com/office/drawing/2014/main" id="{79083580-3E6C-4B6B-AE29-9D6A4D999B4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43222" y="1747661"/>
            <a:ext cx="6638578" cy="2486377"/>
          </a:xfrm>
          <a:prstGeom prst="rect">
            <a:avLst/>
          </a:prstGeom>
        </p:spPr>
      </p:pic>
    </p:spTree>
    <p:extLst>
      <p:ext uri="{BB962C8B-B14F-4D97-AF65-F5344CB8AC3E}">
        <p14:creationId xmlns:p14="http://schemas.microsoft.com/office/powerpoint/2010/main" val="284312185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4857750"/>
            <a:ext cx="6858000" cy="28575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 name="Subtitle 2"/>
          <p:cNvSpPr>
            <a:spLocks noGrp="1"/>
          </p:cNvSpPr>
          <p:nvPr>
            <p:ph type="subTitle" idx="1"/>
          </p:nvPr>
        </p:nvSpPr>
        <p:spPr>
          <a:xfrm>
            <a:off x="3810000" y="4857750"/>
            <a:ext cx="3048000" cy="285751"/>
          </a:xfrm>
        </p:spPr>
        <p:txBody>
          <a:bodyPr>
            <a:noAutofit/>
          </a:bodyPr>
          <a:lstStyle/>
          <a:p>
            <a:r>
              <a:rPr lang="en-US" sz="1000" b="1" cap="small" dirty="0">
                <a:solidFill>
                  <a:schemeClr val="bg1"/>
                </a:solidFill>
                <a:latin typeface="Arial" panose="020B0604020202020204" pitchFamily="34" charset="0"/>
                <a:cs typeface="Arial" panose="020B0604020202020204" pitchFamily="34" charset="0"/>
              </a:rPr>
              <a:t>12.2     Timer Overflows on the MSP430FR2355</a:t>
            </a:r>
          </a:p>
        </p:txBody>
      </p:sp>
      <p:sp>
        <p:nvSpPr>
          <p:cNvPr id="8" name="TextBox 7"/>
          <p:cNvSpPr txBox="1"/>
          <p:nvPr/>
        </p:nvSpPr>
        <p:spPr>
          <a:xfrm>
            <a:off x="0" y="492887"/>
            <a:ext cx="6858000" cy="707886"/>
          </a:xfrm>
          <a:prstGeom prst="rect">
            <a:avLst/>
          </a:prstGeom>
          <a:noFill/>
        </p:spPr>
        <p:txBody>
          <a:bodyPr wrap="square" rtlCol="0">
            <a:spAutoFit/>
          </a:bodyPr>
          <a:lstStyle/>
          <a:p>
            <a:r>
              <a:rPr lang="en-US" sz="2000" b="1" cap="small" dirty="0">
                <a:solidFill>
                  <a:schemeClr val="accent2"/>
                </a:solidFill>
                <a:latin typeface="Arial" panose="020B0604020202020204" pitchFamily="34" charset="0"/>
                <a:cs typeface="Arial" panose="020B0604020202020204" pitchFamily="34" charset="0"/>
              </a:rPr>
              <a:t>Ex: Toggling LED1 on TB0 Overflow Using ACLK and a 12-bit Counter Config</a:t>
            </a:r>
            <a:endParaRPr lang="en-US" sz="2200" b="1" cap="small" dirty="0">
              <a:solidFill>
                <a:schemeClr val="accent2"/>
              </a:solidFill>
              <a:latin typeface="Arial" panose="020B0604020202020204" pitchFamily="34" charset="0"/>
              <a:cs typeface="Arial" panose="020B0604020202020204" pitchFamily="34" charset="0"/>
            </a:endParaRPr>
          </a:p>
        </p:txBody>
      </p:sp>
      <p:sp>
        <p:nvSpPr>
          <p:cNvPr id="7" name="Rectangle 6"/>
          <p:cNvSpPr/>
          <p:nvPr/>
        </p:nvSpPr>
        <p:spPr>
          <a:xfrm>
            <a:off x="0" y="1"/>
            <a:ext cx="6858000" cy="47303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 name="Title 1"/>
          <p:cNvSpPr>
            <a:spLocks noGrp="1"/>
          </p:cNvSpPr>
          <p:nvPr>
            <p:ph type="ctrTitle"/>
          </p:nvPr>
        </p:nvSpPr>
        <p:spPr>
          <a:xfrm>
            <a:off x="0" y="11431"/>
            <a:ext cx="6858000" cy="461605"/>
          </a:xfrm>
        </p:spPr>
        <p:txBody>
          <a:bodyPr anchor="ctr">
            <a:noAutofit/>
          </a:bodyPr>
          <a:lstStyle/>
          <a:p>
            <a:pPr algn="l"/>
            <a:r>
              <a:rPr lang="en-US" sz="1600" cap="small" dirty="0">
                <a:solidFill>
                  <a:schemeClr val="bg1"/>
                </a:solidFill>
                <a:latin typeface="Arial" panose="020B0604020202020204" pitchFamily="34" charset="0"/>
                <a:cs typeface="Arial" panose="020B0604020202020204" pitchFamily="34" charset="0"/>
              </a:rPr>
              <a:t>Ch. 12: Introduction to Timers</a:t>
            </a:r>
          </a:p>
        </p:txBody>
      </p:sp>
      <p:sp>
        <p:nvSpPr>
          <p:cNvPr id="10" name="Subtitle 2">
            <a:extLst>
              <a:ext uri="{FF2B5EF4-FFF2-40B4-BE49-F238E27FC236}">
                <a16:creationId xmlns:a16="http://schemas.microsoft.com/office/drawing/2014/main" id="{DF7A93BC-4CF8-453C-BFCD-661A265F65D3}"/>
              </a:ext>
            </a:extLst>
          </p:cNvPr>
          <p:cNvSpPr txBox="1">
            <a:spLocks/>
          </p:cNvSpPr>
          <p:nvPr/>
        </p:nvSpPr>
        <p:spPr>
          <a:xfrm>
            <a:off x="190500" y="1200150"/>
            <a:ext cx="6667500" cy="2881801"/>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anose="020B0604020202020204" pitchFamily="34" charset="0"/>
              <a:buNone/>
              <a:defRPr sz="2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6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algn="l"/>
            <a:r>
              <a:rPr lang="en-US" sz="1600" dirty="0">
                <a:solidFill>
                  <a:schemeClr val="accent2"/>
                </a:solidFill>
                <a:latin typeface="Arial" panose="020B0604020202020204" pitchFamily="34" charset="0"/>
                <a:cs typeface="Arial" panose="020B0604020202020204" pitchFamily="34" charset="0"/>
              </a:rPr>
              <a:t>Step 1: Create a new Empty Assembly-only CCS project titled:</a:t>
            </a:r>
          </a:p>
          <a:p>
            <a:pPr algn="l"/>
            <a:r>
              <a:rPr lang="en-US" sz="1600" dirty="0">
                <a:solidFill>
                  <a:schemeClr val="accent2"/>
                </a:solidFill>
                <a:latin typeface="Arial" panose="020B0604020202020204" pitchFamily="34" charset="0"/>
                <a:cs typeface="Arial" panose="020B0604020202020204" pitchFamily="34" charset="0"/>
              </a:rPr>
              <a:t>	</a:t>
            </a:r>
            <a:r>
              <a:rPr lang="en-US" sz="1600" b="1" dirty="0">
                <a:solidFill>
                  <a:schemeClr val="accent2"/>
                </a:solidFill>
                <a:latin typeface="Arial" panose="020B0604020202020204" pitchFamily="34" charset="0"/>
                <a:cs typeface="Arial" panose="020B0604020202020204" pitchFamily="34" charset="0"/>
              </a:rPr>
              <a:t>Asm_Timers_ACLK_Overflow_12bit</a:t>
            </a:r>
            <a:endParaRPr lang="en-US" sz="1600" dirty="0">
              <a:solidFill>
                <a:schemeClr val="accent2"/>
              </a:solidFill>
              <a:latin typeface="Arial" panose="020B0604020202020204" pitchFamily="34" charset="0"/>
              <a:cs typeface="Arial" panose="020B0604020202020204" pitchFamily="34" charset="0"/>
            </a:endParaRPr>
          </a:p>
          <a:p>
            <a:pPr algn="l"/>
            <a:endParaRPr lang="en-US" sz="1600" dirty="0">
              <a:solidFill>
                <a:schemeClr val="accent2"/>
              </a:solidFill>
              <a:latin typeface="Arial" panose="020B0604020202020204" pitchFamily="34" charset="0"/>
              <a:cs typeface="Arial" panose="020B0604020202020204" pitchFamily="34" charset="0"/>
            </a:endParaRPr>
          </a:p>
          <a:p>
            <a:pPr algn="l"/>
            <a:r>
              <a:rPr lang="en-US" sz="1600" dirty="0">
                <a:solidFill>
                  <a:schemeClr val="accent2"/>
                </a:solidFill>
                <a:latin typeface="Arial" panose="020B0604020202020204" pitchFamily="34" charset="0"/>
                <a:cs typeface="Arial" panose="020B0604020202020204" pitchFamily="34" charset="0"/>
              </a:rPr>
              <a:t>Step 2: Type in the following code into the main.asm file where the comments say “Main loop here.” This is the same as the last ACLK example with one additional instruction to configure CNTL.</a:t>
            </a:r>
          </a:p>
        </p:txBody>
      </p:sp>
      <p:pic>
        <p:nvPicPr>
          <p:cNvPr id="15" name="Picture 14">
            <a:extLst>
              <a:ext uri="{FF2B5EF4-FFF2-40B4-BE49-F238E27FC236}">
                <a16:creationId xmlns:a16="http://schemas.microsoft.com/office/drawing/2014/main" id="{E9B186E2-9664-446D-B952-C6C27E6E7B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776958"/>
            <a:ext cx="6858000" cy="1080791"/>
          </a:xfrm>
          <a:prstGeom prst="rect">
            <a:avLst/>
          </a:prstGeom>
        </p:spPr>
      </p:pic>
      <p:sp>
        <p:nvSpPr>
          <p:cNvPr id="17" name="Rectangle 16">
            <a:extLst>
              <a:ext uri="{FF2B5EF4-FFF2-40B4-BE49-F238E27FC236}">
                <a16:creationId xmlns:a16="http://schemas.microsoft.com/office/drawing/2014/main" id="{CED8E835-8B15-40EE-92DF-BD74E8ECF3B5}"/>
              </a:ext>
            </a:extLst>
          </p:cNvPr>
          <p:cNvSpPr/>
          <p:nvPr/>
        </p:nvSpPr>
        <p:spPr>
          <a:xfrm>
            <a:off x="4938885" y="3776957"/>
            <a:ext cx="1919115" cy="184666"/>
          </a:xfrm>
          <a:prstGeom prst="rect">
            <a:avLst/>
          </a:prstGeom>
        </p:spPr>
        <p:txBody>
          <a:bodyPr wrap="none">
            <a:spAutoFit/>
          </a:bodyPr>
          <a:lstStyle/>
          <a:p>
            <a:pPr lvl="0"/>
            <a:r>
              <a:rPr lang="en-US" sz="600" dirty="0">
                <a:solidFill>
                  <a:srgbClr val="FF0000"/>
                </a:solidFill>
                <a:latin typeface="Arial" panose="020B0604020202020204" pitchFamily="34" charset="0"/>
                <a:cs typeface="Arial" panose="020B0604020202020204" pitchFamily="34" charset="0"/>
              </a:rPr>
              <a:t>Image Courtesy of </a:t>
            </a:r>
            <a:r>
              <a:rPr lang="en-US" sz="600" dirty="0">
                <a:solidFill>
                  <a:srgbClr val="FF0000"/>
                </a:solidFill>
                <a:hlinkClick r:id="rId3">
                  <a:extLst>
                    <a:ext uri="{A12FA001-AC4F-418D-AE19-62706E023703}">
                      <ahyp:hlinkClr xmlns:ahyp="http://schemas.microsoft.com/office/drawing/2018/hyperlinkcolor" val="tx"/>
                    </a:ext>
                  </a:extLst>
                </a:hlinkClick>
              </a:rPr>
              <a:t>https://neodem.wp.horizon.ac.uk/</a:t>
            </a:r>
            <a:endParaRPr lang="en-US" sz="6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295226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4857750"/>
            <a:ext cx="6858000" cy="28575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 name="Subtitle 2"/>
          <p:cNvSpPr>
            <a:spLocks noGrp="1"/>
          </p:cNvSpPr>
          <p:nvPr>
            <p:ph type="subTitle" idx="1"/>
          </p:nvPr>
        </p:nvSpPr>
        <p:spPr>
          <a:xfrm>
            <a:off x="3810000" y="4857750"/>
            <a:ext cx="3048000" cy="285751"/>
          </a:xfrm>
        </p:spPr>
        <p:txBody>
          <a:bodyPr>
            <a:noAutofit/>
          </a:bodyPr>
          <a:lstStyle/>
          <a:p>
            <a:r>
              <a:rPr lang="en-US" sz="1000" b="1" cap="small" dirty="0">
                <a:solidFill>
                  <a:schemeClr val="bg1"/>
                </a:solidFill>
                <a:latin typeface="Arial" panose="020B0604020202020204" pitchFamily="34" charset="0"/>
                <a:cs typeface="Arial" panose="020B0604020202020204" pitchFamily="34" charset="0"/>
              </a:rPr>
              <a:t>12.2     Timer Overflows on the MSP430FR2355</a:t>
            </a:r>
          </a:p>
        </p:txBody>
      </p:sp>
      <p:sp>
        <p:nvSpPr>
          <p:cNvPr id="8" name="TextBox 7"/>
          <p:cNvSpPr txBox="1"/>
          <p:nvPr/>
        </p:nvSpPr>
        <p:spPr>
          <a:xfrm>
            <a:off x="0" y="492887"/>
            <a:ext cx="6858000" cy="400110"/>
          </a:xfrm>
          <a:prstGeom prst="rect">
            <a:avLst/>
          </a:prstGeom>
          <a:noFill/>
        </p:spPr>
        <p:txBody>
          <a:bodyPr wrap="square" rtlCol="0">
            <a:spAutoFit/>
          </a:bodyPr>
          <a:lstStyle/>
          <a:p>
            <a:r>
              <a:rPr lang="en-US" sz="2000" b="1" cap="small" dirty="0">
                <a:solidFill>
                  <a:schemeClr val="accent2"/>
                </a:solidFill>
                <a:latin typeface="Arial" panose="020B0604020202020204" pitchFamily="34" charset="0"/>
                <a:cs typeface="Arial" panose="020B0604020202020204" pitchFamily="34" charset="0"/>
              </a:rPr>
              <a:t>Ex: Toggling LED1 on TB0 Overflow Using ACLK</a:t>
            </a:r>
            <a:endParaRPr lang="en-US" sz="2200" b="1" cap="small" dirty="0">
              <a:solidFill>
                <a:schemeClr val="accent2"/>
              </a:solidFill>
              <a:latin typeface="Arial" panose="020B0604020202020204" pitchFamily="34" charset="0"/>
              <a:cs typeface="Arial" panose="020B0604020202020204" pitchFamily="34" charset="0"/>
            </a:endParaRPr>
          </a:p>
        </p:txBody>
      </p:sp>
      <p:sp>
        <p:nvSpPr>
          <p:cNvPr id="7" name="Rectangle 6"/>
          <p:cNvSpPr/>
          <p:nvPr/>
        </p:nvSpPr>
        <p:spPr>
          <a:xfrm>
            <a:off x="0" y="1"/>
            <a:ext cx="6858000" cy="47303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 name="Title 1"/>
          <p:cNvSpPr>
            <a:spLocks noGrp="1"/>
          </p:cNvSpPr>
          <p:nvPr>
            <p:ph type="ctrTitle"/>
          </p:nvPr>
        </p:nvSpPr>
        <p:spPr>
          <a:xfrm>
            <a:off x="0" y="11431"/>
            <a:ext cx="6858000" cy="461605"/>
          </a:xfrm>
        </p:spPr>
        <p:txBody>
          <a:bodyPr anchor="ctr">
            <a:noAutofit/>
          </a:bodyPr>
          <a:lstStyle/>
          <a:p>
            <a:pPr algn="l"/>
            <a:r>
              <a:rPr lang="en-US" sz="1600" cap="small" dirty="0">
                <a:solidFill>
                  <a:schemeClr val="bg1"/>
                </a:solidFill>
                <a:latin typeface="Arial" panose="020B0604020202020204" pitchFamily="34" charset="0"/>
                <a:cs typeface="Arial" panose="020B0604020202020204" pitchFamily="34" charset="0"/>
              </a:rPr>
              <a:t>Ch. 12: Introduction to Timers</a:t>
            </a:r>
          </a:p>
        </p:txBody>
      </p:sp>
      <p:pic>
        <p:nvPicPr>
          <p:cNvPr id="6" name="Picture 5">
            <a:extLst>
              <a:ext uri="{FF2B5EF4-FFF2-40B4-BE49-F238E27FC236}">
                <a16:creationId xmlns:a16="http://schemas.microsoft.com/office/drawing/2014/main" id="{476B50EB-A243-4931-90B2-147993302DB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63945" y="903204"/>
            <a:ext cx="6206310" cy="3828816"/>
          </a:xfrm>
          <a:prstGeom prst="rect">
            <a:avLst/>
          </a:prstGeom>
        </p:spPr>
      </p:pic>
    </p:spTree>
    <p:extLst>
      <p:ext uri="{BB962C8B-B14F-4D97-AF65-F5344CB8AC3E}">
        <p14:creationId xmlns:p14="http://schemas.microsoft.com/office/powerpoint/2010/main" val="332370870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4857750"/>
            <a:ext cx="6858000" cy="28575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 name="Subtitle 2"/>
          <p:cNvSpPr>
            <a:spLocks noGrp="1"/>
          </p:cNvSpPr>
          <p:nvPr>
            <p:ph type="subTitle" idx="1"/>
          </p:nvPr>
        </p:nvSpPr>
        <p:spPr>
          <a:xfrm>
            <a:off x="3810000" y="4857750"/>
            <a:ext cx="3048000" cy="285751"/>
          </a:xfrm>
        </p:spPr>
        <p:txBody>
          <a:bodyPr>
            <a:noAutofit/>
          </a:bodyPr>
          <a:lstStyle/>
          <a:p>
            <a:r>
              <a:rPr lang="en-US" sz="1000" b="1" cap="small" dirty="0">
                <a:solidFill>
                  <a:schemeClr val="bg1"/>
                </a:solidFill>
                <a:latin typeface="Arial" panose="020B0604020202020204" pitchFamily="34" charset="0"/>
                <a:cs typeface="Arial" panose="020B0604020202020204" pitchFamily="34" charset="0"/>
              </a:rPr>
              <a:t>12.2     Timer Overflows on the MSP430FR2355</a:t>
            </a:r>
          </a:p>
        </p:txBody>
      </p:sp>
      <p:sp>
        <p:nvSpPr>
          <p:cNvPr id="8" name="TextBox 7"/>
          <p:cNvSpPr txBox="1"/>
          <p:nvPr/>
        </p:nvSpPr>
        <p:spPr>
          <a:xfrm>
            <a:off x="0" y="492887"/>
            <a:ext cx="6858000" cy="400110"/>
          </a:xfrm>
          <a:prstGeom prst="rect">
            <a:avLst/>
          </a:prstGeom>
          <a:noFill/>
        </p:spPr>
        <p:txBody>
          <a:bodyPr wrap="square" rtlCol="0">
            <a:spAutoFit/>
          </a:bodyPr>
          <a:lstStyle/>
          <a:p>
            <a:r>
              <a:rPr lang="en-US" sz="2000" b="1" cap="small" dirty="0">
                <a:solidFill>
                  <a:schemeClr val="accent2"/>
                </a:solidFill>
                <a:latin typeface="Arial" panose="020B0604020202020204" pitchFamily="34" charset="0"/>
                <a:cs typeface="Arial" panose="020B0604020202020204" pitchFamily="34" charset="0"/>
              </a:rPr>
              <a:t>Ex: Toggling LED1 on TB0 Overflow Using ACLK</a:t>
            </a:r>
            <a:endParaRPr lang="en-US" sz="2200" b="1" cap="small" dirty="0">
              <a:solidFill>
                <a:schemeClr val="accent2"/>
              </a:solidFill>
              <a:latin typeface="Arial" panose="020B0604020202020204" pitchFamily="34" charset="0"/>
              <a:cs typeface="Arial" panose="020B0604020202020204" pitchFamily="34" charset="0"/>
            </a:endParaRPr>
          </a:p>
        </p:txBody>
      </p:sp>
      <p:sp>
        <p:nvSpPr>
          <p:cNvPr id="7" name="Rectangle 6"/>
          <p:cNvSpPr/>
          <p:nvPr/>
        </p:nvSpPr>
        <p:spPr>
          <a:xfrm>
            <a:off x="0" y="1"/>
            <a:ext cx="6858000" cy="47303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 name="Title 1"/>
          <p:cNvSpPr>
            <a:spLocks noGrp="1"/>
          </p:cNvSpPr>
          <p:nvPr>
            <p:ph type="ctrTitle"/>
          </p:nvPr>
        </p:nvSpPr>
        <p:spPr>
          <a:xfrm>
            <a:off x="0" y="11431"/>
            <a:ext cx="6858000" cy="461605"/>
          </a:xfrm>
        </p:spPr>
        <p:txBody>
          <a:bodyPr anchor="ctr">
            <a:noAutofit/>
          </a:bodyPr>
          <a:lstStyle/>
          <a:p>
            <a:pPr algn="l"/>
            <a:r>
              <a:rPr lang="en-US" sz="1600" cap="small" dirty="0">
                <a:solidFill>
                  <a:schemeClr val="bg1"/>
                </a:solidFill>
                <a:latin typeface="Arial" panose="020B0604020202020204" pitchFamily="34" charset="0"/>
                <a:cs typeface="Arial" panose="020B0604020202020204" pitchFamily="34" charset="0"/>
              </a:rPr>
              <a:t>Ch. 12: Introduction to Timers</a:t>
            </a:r>
          </a:p>
        </p:txBody>
      </p:sp>
      <p:pic>
        <p:nvPicPr>
          <p:cNvPr id="6" name="Picture 5">
            <a:extLst>
              <a:ext uri="{FF2B5EF4-FFF2-40B4-BE49-F238E27FC236}">
                <a16:creationId xmlns:a16="http://schemas.microsoft.com/office/drawing/2014/main" id="{476B50EB-A243-4931-90B2-147993302DB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04801" y="976642"/>
            <a:ext cx="6324598" cy="1442708"/>
          </a:xfrm>
          <a:prstGeom prst="rect">
            <a:avLst/>
          </a:prstGeom>
        </p:spPr>
      </p:pic>
      <p:sp>
        <p:nvSpPr>
          <p:cNvPr id="9" name="Subtitle 2">
            <a:extLst>
              <a:ext uri="{FF2B5EF4-FFF2-40B4-BE49-F238E27FC236}">
                <a16:creationId xmlns:a16="http://schemas.microsoft.com/office/drawing/2014/main" id="{E6C8B536-9572-48C9-8BDA-E9489474E441}"/>
              </a:ext>
            </a:extLst>
          </p:cNvPr>
          <p:cNvSpPr txBox="1">
            <a:spLocks/>
          </p:cNvSpPr>
          <p:nvPr/>
        </p:nvSpPr>
        <p:spPr>
          <a:xfrm>
            <a:off x="190500" y="2724150"/>
            <a:ext cx="6667500" cy="685800"/>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anose="020B0604020202020204" pitchFamily="34" charset="0"/>
              <a:buNone/>
              <a:defRPr sz="2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6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algn="l"/>
            <a:r>
              <a:rPr lang="en-US" sz="1600" dirty="0">
                <a:solidFill>
                  <a:schemeClr val="accent2"/>
                </a:solidFill>
                <a:latin typeface="Arial" panose="020B0604020202020204" pitchFamily="34" charset="0"/>
                <a:cs typeface="Arial" panose="020B0604020202020204" pitchFamily="34" charset="0"/>
              </a:rPr>
              <a:t>Step 3: Debug your program and run it.  You will see LED1 toggle on and off every 125 </a:t>
            </a:r>
            <a:r>
              <a:rPr lang="en-US" sz="1600" dirty="0" err="1">
                <a:solidFill>
                  <a:schemeClr val="accent2"/>
                </a:solidFill>
                <a:latin typeface="Arial" panose="020B0604020202020204" pitchFamily="34" charset="0"/>
                <a:cs typeface="Arial" panose="020B0604020202020204" pitchFamily="34" charset="0"/>
              </a:rPr>
              <a:t>ms.</a:t>
            </a:r>
            <a:endParaRPr lang="en-US" sz="1600" dirty="0">
              <a:solidFill>
                <a:schemeClr val="accent2"/>
              </a:solidFill>
              <a:latin typeface="Arial" panose="020B0604020202020204" pitchFamily="34" charset="0"/>
              <a:cs typeface="Arial" panose="020B0604020202020204" pitchFamily="34" charset="0"/>
            </a:endParaRPr>
          </a:p>
        </p:txBody>
      </p:sp>
      <p:pic>
        <p:nvPicPr>
          <p:cNvPr id="10" name="Picture 9">
            <a:extLst>
              <a:ext uri="{FF2B5EF4-FFF2-40B4-BE49-F238E27FC236}">
                <a16:creationId xmlns:a16="http://schemas.microsoft.com/office/drawing/2014/main" id="{A5FC445F-1256-468D-8CC8-B676FA7F696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04800" y="3694563"/>
            <a:ext cx="6305862" cy="564629"/>
          </a:xfrm>
          <a:prstGeom prst="rect">
            <a:avLst/>
          </a:prstGeom>
        </p:spPr>
      </p:pic>
    </p:spTree>
    <p:extLst>
      <p:ext uri="{BB962C8B-B14F-4D97-AF65-F5344CB8AC3E}">
        <p14:creationId xmlns:p14="http://schemas.microsoft.com/office/powerpoint/2010/main" val="38130489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4705350"/>
            <a:ext cx="6858000" cy="43815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 name="Subtitle 2"/>
          <p:cNvSpPr>
            <a:spLocks noGrp="1"/>
          </p:cNvSpPr>
          <p:nvPr>
            <p:ph type="subTitle" idx="1"/>
          </p:nvPr>
        </p:nvSpPr>
        <p:spPr>
          <a:xfrm>
            <a:off x="4191000" y="4739640"/>
            <a:ext cx="2590800" cy="331469"/>
          </a:xfrm>
        </p:spPr>
        <p:txBody>
          <a:bodyPr>
            <a:normAutofit lnSpcReduction="10000"/>
          </a:bodyPr>
          <a:lstStyle/>
          <a:p>
            <a:r>
              <a:rPr lang="en-US" sz="1600" b="1" cap="small" dirty="0">
                <a:solidFill>
                  <a:schemeClr val="bg1"/>
                </a:solidFill>
                <a:latin typeface="Arial" panose="020B0604020202020204" pitchFamily="34" charset="0"/>
                <a:cs typeface="Arial" panose="020B0604020202020204" pitchFamily="34" charset="0"/>
              </a:rPr>
              <a:t>Brock J. </a:t>
            </a:r>
            <a:r>
              <a:rPr lang="en-US" sz="1400" b="1" cap="small" dirty="0">
                <a:solidFill>
                  <a:schemeClr val="bg1"/>
                </a:solidFill>
                <a:latin typeface="Arial" panose="020B0604020202020204" pitchFamily="34" charset="0"/>
                <a:cs typeface="Arial" panose="020B0604020202020204" pitchFamily="34" charset="0"/>
              </a:rPr>
              <a:t>LaMeres</a:t>
            </a:r>
            <a:r>
              <a:rPr lang="en-US" sz="1600" b="1" cap="small" dirty="0">
                <a:solidFill>
                  <a:schemeClr val="bg1"/>
                </a:solidFill>
                <a:latin typeface="Arial" panose="020B0604020202020204" pitchFamily="34" charset="0"/>
                <a:cs typeface="Arial" panose="020B0604020202020204" pitchFamily="34" charset="0"/>
              </a:rPr>
              <a:t>, Ph.D.</a:t>
            </a:r>
          </a:p>
        </p:txBody>
      </p:sp>
      <p:sp>
        <p:nvSpPr>
          <p:cNvPr id="8" name="TextBox 7"/>
          <p:cNvSpPr txBox="1"/>
          <p:nvPr/>
        </p:nvSpPr>
        <p:spPr>
          <a:xfrm>
            <a:off x="76200" y="819150"/>
            <a:ext cx="6629400" cy="400110"/>
          </a:xfrm>
          <a:prstGeom prst="rect">
            <a:avLst/>
          </a:prstGeom>
          <a:noFill/>
        </p:spPr>
        <p:txBody>
          <a:bodyPr wrap="square" rtlCol="0">
            <a:spAutoFit/>
          </a:bodyPr>
          <a:lstStyle/>
          <a:p>
            <a:r>
              <a:rPr lang="en-US" sz="2000" b="1" cap="small" dirty="0">
                <a:solidFill>
                  <a:schemeClr val="accent2"/>
                </a:solidFill>
                <a:latin typeface="Arial" panose="020B0604020202020204" pitchFamily="34" charset="0"/>
                <a:cs typeface="Arial" panose="020B0604020202020204" pitchFamily="34" charset="0"/>
              </a:rPr>
              <a:t>Chapter 12: Introduction to Timers</a:t>
            </a:r>
            <a:endParaRPr lang="en-US" sz="2200" b="1" cap="small" dirty="0">
              <a:solidFill>
                <a:schemeClr val="accent2"/>
              </a:solidFill>
              <a:latin typeface="Arial" panose="020B0604020202020204" pitchFamily="34" charset="0"/>
              <a:cs typeface="Arial" panose="020B0604020202020204" pitchFamily="34" charset="0"/>
            </a:endParaRPr>
          </a:p>
        </p:txBody>
      </p:sp>
      <p:sp>
        <p:nvSpPr>
          <p:cNvPr id="7" name="Rectangle 6"/>
          <p:cNvSpPr/>
          <p:nvPr/>
        </p:nvSpPr>
        <p:spPr>
          <a:xfrm>
            <a:off x="0" y="1"/>
            <a:ext cx="6858000" cy="81915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 name="Title 1"/>
          <p:cNvSpPr>
            <a:spLocks noGrp="1"/>
          </p:cNvSpPr>
          <p:nvPr>
            <p:ph type="ctrTitle"/>
          </p:nvPr>
        </p:nvSpPr>
        <p:spPr>
          <a:xfrm>
            <a:off x="0" y="11431"/>
            <a:ext cx="6858000" cy="807719"/>
          </a:xfrm>
        </p:spPr>
        <p:txBody>
          <a:bodyPr anchor="ctr">
            <a:normAutofit/>
          </a:bodyPr>
          <a:lstStyle/>
          <a:p>
            <a:r>
              <a:rPr lang="en-US" sz="2200" cap="small" dirty="0">
                <a:solidFill>
                  <a:schemeClr val="bg1"/>
                </a:solidFill>
                <a:latin typeface="Arial" panose="020B0604020202020204" pitchFamily="34" charset="0"/>
                <a:cs typeface="Arial" panose="020B0604020202020204" pitchFamily="34" charset="0"/>
              </a:rPr>
              <a:t>Embedded Systems Design</a:t>
            </a:r>
            <a:endParaRPr lang="en-US" sz="2400" cap="small" dirty="0">
              <a:solidFill>
                <a:schemeClr val="bg1"/>
              </a:solidFill>
              <a:latin typeface="Arial" panose="020B0604020202020204" pitchFamily="34" charset="0"/>
              <a:cs typeface="Arial" panose="020B0604020202020204" pitchFamily="34" charset="0"/>
            </a:endParaRPr>
          </a:p>
        </p:txBody>
      </p:sp>
      <p:sp>
        <p:nvSpPr>
          <p:cNvPr id="12" name="Subtitle 2"/>
          <p:cNvSpPr txBox="1">
            <a:spLocks/>
          </p:cNvSpPr>
          <p:nvPr/>
        </p:nvSpPr>
        <p:spPr>
          <a:xfrm>
            <a:off x="319188" y="1205850"/>
            <a:ext cx="6615012" cy="331469"/>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anose="020B0604020202020204" pitchFamily="34" charset="0"/>
              <a:buNone/>
              <a:defRPr sz="2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6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marL="457200" indent="-457200" algn="l"/>
            <a:r>
              <a:rPr lang="en-US" sz="1600" b="1" cap="small" dirty="0">
                <a:solidFill>
                  <a:schemeClr val="accent2"/>
                </a:solidFill>
                <a:latin typeface="Arial" panose="020B0604020202020204" pitchFamily="34" charset="0"/>
                <a:cs typeface="Arial" panose="020B0604020202020204" pitchFamily="34" charset="0"/>
              </a:rPr>
              <a:t>12.2	Timer Overflows on the MSP430FR2355:</a:t>
            </a:r>
            <a:br>
              <a:rPr lang="en-US" sz="1600" b="1" cap="small" dirty="0">
                <a:solidFill>
                  <a:schemeClr val="accent2"/>
                </a:solidFill>
                <a:latin typeface="Arial" panose="020B0604020202020204" pitchFamily="34" charset="0"/>
                <a:cs typeface="Arial" panose="020B0604020202020204" pitchFamily="34" charset="0"/>
              </a:rPr>
            </a:br>
            <a:r>
              <a:rPr lang="en-US" sz="1600" b="1" cap="small" dirty="0">
                <a:solidFill>
                  <a:schemeClr val="accent2"/>
                </a:solidFill>
                <a:latin typeface="Arial" panose="020B0604020202020204" pitchFamily="34" charset="0"/>
                <a:cs typeface="Arial" panose="020B0604020202020204" pitchFamily="34" charset="0"/>
              </a:rPr>
              <a:t> Example – Toggling LED1 on Timer Overflow (ACLK, 12-bit)</a:t>
            </a:r>
          </a:p>
        </p:txBody>
      </p:sp>
      <p:pic>
        <p:nvPicPr>
          <p:cNvPr id="19" name="Picture 18">
            <a:extLst>
              <a:ext uri="{FF2B5EF4-FFF2-40B4-BE49-F238E27FC236}">
                <a16:creationId xmlns:a16="http://schemas.microsoft.com/office/drawing/2014/main" id="{389002F8-86E7-4022-865E-2F6C6461FA81}"/>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0177" r="43030" b="39259"/>
          <a:stretch/>
        </p:blipFill>
        <p:spPr>
          <a:xfrm>
            <a:off x="4267200" y="2940460"/>
            <a:ext cx="1219200" cy="1612490"/>
          </a:xfrm>
          <a:prstGeom prst="rect">
            <a:avLst/>
          </a:prstGeom>
        </p:spPr>
      </p:pic>
      <p:pic>
        <p:nvPicPr>
          <p:cNvPr id="20" name="Picture 19" descr="A close up of a sign&#10;&#10;Description automatically generated">
            <a:extLst>
              <a:ext uri="{FF2B5EF4-FFF2-40B4-BE49-F238E27FC236}">
                <a16:creationId xmlns:a16="http://schemas.microsoft.com/office/drawing/2014/main" id="{E671E93D-0B33-4008-AB01-3A275E41A92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2000" y="1765895"/>
            <a:ext cx="1937664" cy="2710855"/>
          </a:xfrm>
          <a:prstGeom prst="rect">
            <a:avLst/>
          </a:prstGeom>
        </p:spPr>
      </p:pic>
      <p:pic>
        <p:nvPicPr>
          <p:cNvPr id="21" name="Picture 2" descr="Subscribe to Dr. LaMeres' YouTube Channel">
            <a:extLst>
              <a:ext uri="{FF2B5EF4-FFF2-40B4-BE49-F238E27FC236}">
                <a16:creationId xmlns:a16="http://schemas.microsoft.com/office/drawing/2014/main" id="{CADB367B-6699-4F66-86F5-D68085471EC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57600" y="1879693"/>
            <a:ext cx="2209800" cy="622114"/>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55EC305B-E9D8-4A5A-8080-361687C4C065}"/>
              </a:ext>
            </a:extLst>
          </p:cNvPr>
          <p:cNvSpPr txBox="1"/>
          <p:nvPr/>
        </p:nvSpPr>
        <p:spPr>
          <a:xfrm>
            <a:off x="2906652" y="2599551"/>
            <a:ext cx="3810000" cy="276999"/>
          </a:xfrm>
          <a:prstGeom prst="rect">
            <a:avLst/>
          </a:prstGeom>
          <a:noFill/>
        </p:spPr>
        <p:txBody>
          <a:bodyPr wrap="square" rtlCol="0">
            <a:spAutoFit/>
          </a:bodyPr>
          <a:lstStyle/>
          <a:p>
            <a:r>
              <a:rPr lang="en-US" sz="1200" dirty="0">
                <a:hlinkClick r:id="rId5"/>
              </a:rPr>
              <a:t>www.youtube.com/c/DigitalLogicProgramming_LaMeres</a:t>
            </a:r>
            <a:r>
              <a:rPr lang="en-US" sz="1200" dirty="0"/>
              <a:t> </a:t>
            </a:r>
          </a:p>
        </p:txBody>
      </p:sp>
    </p:spTree>
    <p:extLst>
      <p:ext uri="{BB962C8B-B14F-4D97-AF65-F5344CB8AC3E}">
        <p14:creationId xmlns:p14="http://schemas.microsoft.com/office/powerpoint/2010/main" val="422885477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4705350"/>
            <a:ext cx="6858000" cy="43815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 name="Subtitle 2"/>
          <p:cNvSpPr>
            <a:spLocks noGrp="1"/>
          </p:cNvSpPr>
          <p:nvPr>
            <p:ph type="subTitle" idx="1"/>
          </p:nvPr>
        </p:nvSpPr>
        <p:spPr>
          <a:xfrm>
            <a:off x="4191000" y="4739640"/>
            <a:ext cx="2590800" cy="331469"/>
          </a:xfrm>
        </p:spPr>
        <p:txBody>
          <a:bodyPr>
            <a:normAutofit lnSpcReduction="10000"/>
          </a:bodyPr>
          <a:lstStyle/>
          <a:p>
            <a:r>
              <a:rPr lang="en-US" sz="1600" b="1" cap="small" dirty="0">
                <a:solidFill>
                  <a:schemeClr val="bg1"/>
                </a:solidFill>
                <a:latin typeface="Arial" panose="020B0604020202020204" pitchFamily="34" charset="0"/>
                <a:cs typeface="Arial" panose="020B0604020202020204" pitchFamily="34" charset="0"/>
              </a:rPr>
              <a:t>Brock J. </a:t>
            </a:r>
            <a:r>
              <a:rPr lang="en-US" sz="1400" b="1" cap="small" dirty="0">
                <a:solidFill>
                  <a:schemeClr val="bg1"/>
                </a:solidFill>
                <a:latin typeface="Arial" panose="020B0604020202020204" pitchFamily="34" charset="0"/>
                <a:cs typeface="Arial" panose="020B0604020202020204" pitchFamily="34" charset="0"/>
              </a:rPr>
              <a:t>LaMeres</a:t>
            </a:r>
            <a:r>
              <a:rPr lang="en-US" sz="1600" b="1" cap="small" dirty="0">
                <a:solidFill>
                  <a:schemeClr val="bg1"/>
                </a:solidFill>
                <a:latin typeface="Arial" panose="020B0604020202020204" pitchFamily="34" charset="0"/>
                <a:cs typeface="Arial" panose="020B0604020202020204" pitchFamily="34" charset="0"/>
              </a:rPr>
              <a:t>, Ph.D.</a:t>
            </a:r>
          </a:p>
        </p:txBody>
      </p:sp>
      <p:sp>
        <p:nvSpPr>
          <p:cNvPr id="8" name="TextBox 7"/>
          <p:cNvSpPr txBox="1"/>
          <p:nvPr/>
        </p:nvSpPr>
        <p:spPr>
          <a:xfrm>
            <a:off x="76200" y="819150"/>
            <a:ext cx="6629400" cy="400110"/>
          </a:xfrm>
          <a:prstGeom prst="rect">
            <a:avLst/>
          </a:prstGeom>
          <a:noFill/>
        </p:spPr>
        <p:txBody>
          <a:bodyPr wrap="square" rtlCol="0">
            <a:spAutoFit/>
          </a:bodyPr>
          <a:lstStyle/>
          <a:p>
            <a:r>
              <a:rPr lang="en-US" sz="2000" b="1" cap="small" dirty="0">
                <a:solidFill>
                  <a:schemeClr val="accent2"/>
                </a:solidFill>
                <a:latin typeface="Arial" panose="020B0604020202020204" pitchFamily="34" charset="0"/>
                <a:cs typeface="Arial" panose="020B0604020202020204" pitchFamily="34" charset="0"/>
              </a:rPr>
              <a:t>Chapter 12: Introduction to Timers</a:t>
            </a:r>
            <a:endParaRPr lang="en-US" sz="2200" b="1" cap="small" dirty="0">
              <a:solidFill>
                <a:schemeClr val="accent2"/>
              </a:solidFill>
              <a:latin typeface="Arial" panose="020B0604020202020204" pitchFamily="34" charset="0"/>
              <a:cs typeface="Arial" panose="020B0604020202020204" pitchFamily="34" charset="0"/>
            </a:endParaRPr>
          </a:p>
        </p:txBody>
      </p:sp>
      <p:sp>
        <p:nvSpPr>
          <p:cNvPr id="7" name="Rectangle 6"/>
          <p:cNvSpPr/>
          <p:nvPr/>
        </p:nvSpPr>
        <p:spPr>
          <a:xfrm>
            <a:off x="0" y="1"/>
            <a:ext cx="6858000" cy="81915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 name="Title 1"/>
          <p:cNvSpPr>
            <a:spLocks noGrp="1"/>
          </p:cNvSpPr>
          <p:nvPr>
            <p:ph type="ctrTitle"/>
          </p:nvPr>
        </p:nvSpPr>
        <p:spPr>
          <a:xfrm>
            <a:off x="0" y="11431"/>
            <a:ext cx="6858000" cy="807719"/>
          </a:xfrm>
        </p:spPr>
        <p:txBody>
          <a:bodyPr anchor="ctr">
            <a:normAutofit/>
          </a:bodyPr>
          <a:lstStyle/>
          <a:p>
            <a:r>
              <a:rPr lang="en-US" sz="2200" cap="small" dirty="0">
                <a:solidFill>
                  <a:schemeClr val="bg1"/>
                </a:solidFill>
                <a:latin typeface="Arial" panose="020B0604020202020204" pitchFamily="34" charset="0"/>
                <a:cs typeface="Arial" panose="020B0604020202020204" pitchFamily="34" charset="0"/>
              </a:rPr>
              <a:t>Embedded Systems Design</a:t>
            </a:r>
            <a:endParaRPr lang="en-US" sz="2400" cap="small" dirty="0">
              <a:solidFill>
                <a:schemeClr val="bg1"/>
              </a:solidFill>
              <a:latin typeface="Arial" panose="020B0604020202020204" pitchFamily="34" charset="0"/>
              <a:cs typeface="Arial" panose="020B0604020202020204" pitchFamily="34" charset="0"/>
            </a:endParaRPr>
          </a:p>
        </p:txBody>
      </p:sp>
      <p:sp>
        <p:nvSpPr>
          <p:cNvPr id="12" name="Subtitle 2"/>
          <p:cNvSpPr txBox="1">
            <a:spLocks/>
          </p:cNvSpPr>
          <p:nvPr/>
        </p:nvSpPr>
        <p:spPr>
          <a:xfrm>
            <a:off x="319188" y="1205850"/>
            <a:ext cx="6615012" cy="331469"/>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anose="020B0604020202020204" pitchFamily="34" charset="0"/>
              <a:buNone/>
              <a:defRPr sz="2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6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marL="457200" indent="-457200" algn="l"/>
            <a:r>
              <a:rPr lang="en-US" sz="1600" b="1" cap="small" dirty="0">
                <a:solidFill>
                  <a:schemeClr val="accent2"/>
                </a:solidFill>
                <a:latin typeface="Arial" panose="020B0604020202020204" pitchFamily="34" charset="0"/>
                <a:cs typeface="Arial" panose="020B0604020202020204" pitchFamily="34" charset="0"/>
              </a:rPr>
              <a:t>12.2	Timer Overflows on the MSP430FR2355:</a:t>
            </a:r>
            <a:br>
              <a:rPr lang="en-US" sz="1600" b="1" cap="small" dirty="0">
                <a:solidFill>
                  <a:schemeClr val="accent2"/>
                </a:solidFill>
                <a:latin typeface="Arial" panose="020B0604020202020204" pitchFamily="34" charset="0"/>
                <a:cs typeface="Arial" panose="020B0604020202020204" pitchFamily="34" charset="0"/>
              </a:rPr>
            </a:br>
            <a:r>
              <a:rPr lang="en-US" sz="1600" b="1" cap="small" dirty="0">
                <a:solidFill>
                  <a:schemeClr val="accent2"/>
                </a:solidFill>
                <a:latin typeface="Arial" panose="020B0604020202020204" pitchFamily="34" charset="0"/>
                <a:cs typeface="Arial" panose="020B0604020202020204" pitchFamily="34" charset="0"/>
              </a:rPr>
              <a:t> Example – Toggling LED1 on Timer Overflow (SMCLK)</a:t>
            </a:r>
          </a:p>
        </p:txBody>
      </p:sp>
      <p:pic>
        <p:nvPicPr>
          <p:cNvPr id="19" name="Picture 18">
            <a:extLst>
              <a:ext uri="{FF2B5EF4-FFF2-40B4-BE49-F238E27FC236}">
                <a16:creationId xmlns:a16="http://schemas.microsoft.com/office/drawing/2014/main" id="{389002F8-86E7-4022-865E-2F6C6461FA81}"/>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0177" r="43030" b="39259"/>
          <a:stretch/>
        </p:blipFill>
        <p:spPr>
          <a:xfrm>
            <a:off x="4267200" y="2940460"/>
            <a:ext cx="1219200" cy="1612490"/>
          </a:xfrm>
          <a:prstGeom prst="rect">
            <a:avLst/>
          </a:prstGeom>
        </p:spPr>
      </p:pic>
      <p:pic>
        <p:nvPicPr>
          <p:cNvPr id="20" name="Picture 19" descr="A close up of a sign&#10;&#10;Description automatically generated">
            <a:extLst>
              <a:ext uri="{FF2B5EF4-FFF2-40B4-BE49-F238E27FC236}">
                <a16:creationId xmlns:a16="http://schemas.microsoft.com/office/drawing/2014/main" id="{E671E93D-0B33-4008-AB01-3A275E41A92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2000" y="1765895"/>
            <a:ext cx="1937664" cy="2710855"/>
          </a:xfrm>
          <a:prstGeom prst="rect">
            <a:avLst/>
          </a:prstGeom>
        </p:spPr>
      </p:pic>
    </p:spTree>
    <p:extLst>
      <p:ext uri="{BB962C8B-B14F-4D97-AF65-F5344CB8AC3E}">
        <p14:creationId xmlns:p14="http://schemas.microsoft.com/office/powerpoint/2010/main" val="303219207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4857750"/>
            <a:ext cx="6858000" cy="28575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 name="Subtitle 2"/>
          <p:cNvSpPr>
            <a:spLocks noGrp="1"/>
          </p:cNvSpPr>
          <p:nvPr>
            <p:ph type="subTitle" idx="1"/>
          </p:nvPr>
        </p:nvSpPr>
        <p:spPr>
          <a:xfrm>
            <a:off x="3810000" y="4857750"/>
            <a:ext cx="3048000" cy="285751"/>
          </a:xfrm>
        </p:spPr>
        <p:txBody>
          <a:bodyPr>
            <a:noAutofit/>
          </a:bodyPr>
          <a:lstStyle/>
          <a:p>
            <a:r>
              <a:rPr lang="en-US" sz="1000" b="1" cap="small" dirty="0">
                <a:solidFill>
                  <a:schemeClr val="bg1"/>
                </a:solidFill>
                <a:latin typeface="Arial" panose="020B0604020202020204" pitchFamily="34" charset="0"/>
                <a:cs typeface="Arial" panose="020B0604020202020204" pitchFamily="34" charset="0"/>
              </a:rPr>
              <a:t>12.2     Timer Overflows on the MSP430FR2355</a:t>
            </a:r>
          </a:p>
        </p:txBody>
      </p:sp>
      <p:sp>
        <p:nvSpPr>
          <p:cNvPr id="7" name="Rectangle 6"/>
          <p:cNvSpPr/>
          <p:nvPr/>
        </p:nvSpPr>
        <p:spPr>
          <a:xfrm>
            <a:off x="0" y="1"/>
            <a:ext cx="6858000" cy="47303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 name="Title 1"/>
          <p:cNvSpPr>
            <a:spLocks noGrp="1"/>
          </p:cNvSpPr>
          <p:nvPr>
            <p:ph type="ctrTitle"/>
          </p:nvPr>
        </p:nvSpPr>
        <p:spPr>
          <a:xfrm>
            <a:off x="0" y="11431"/>
            <a:ext cx="6858000" cy="461605"/>
          </a:xfrm>
        </p:spPr>
        <p:txBody>
          <a:bodyPr anchor="ctr">
            <a:noAutofit/>
          </a:bodyPr>
          <a:lstStyle/>
          <a:p>
            <a:pPr algn="l"/>
            <a:r>
              <a:rPr lang="en-US" sz="1600" cap="small" dirty="0">
                <a:solidFill>
                  <a:schemeClr val="bg1"/>
                </a:solidFill>
                <a:latin typeface="Arial" panose="020B0604020202020204" pitchFamily="34" charset="0"/>
                <a:cs typeface="Arial" panose="020B0604020202020204" pitchFamily="34" charset="0"/>
              </a:rPr>
              <a:t>Ch. 12: Introduction to Timers</a:t>
            </a:r>
          </a:p>
        </p:txBody>
      </p:sp>
      <p:pic>
        <p:nvPicPr>
          <p:cNvPr id="5" name="Picture 4">
            <a:extLst>
              <a:ext uri="{FF2B5EF4-FFF2-40B4-BE49-F238E27FC236}">
                <a16:creationId xmlns:a16="http://schemas.microsoft.com/office/drawing/2014/main" id="{0D47C9AE-D7E3-42F8-AC6B-3997D4CF2BE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85800" y="591229"/>
            <a:ext cx="5599199" cy="4148327"/>
          </a:xfrm>
          <a:prstGeom prst="rect">
            <a:avLst/>
          </a:prstGeom>
        </p:spPr>
      </p:pic>
    </p:spTree>
    <p:extLst>
      <p:ext uri="{BB962C8B-B14F-4D97-AF65-F5344CB8AC3E}">
        <p14:creationId xmlns:p14="http://schemas.microsoft.com/office/powerpoint/2010/main" val="165438094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4857750"/>
            <a:ext cx="6858000" cy="28575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 name="Subtitle 2"/>
          <p:cNvSpPr>
            <a:spLocks noGrp="1"/>
          </p:cNvSpPr>
          <p:nvPr>
            <p:ph type="subTitle" idx="1"/>
          </p:nvPr>
        </p:nvSpPr>
        <p:spPr>
          <a:xfrm>
            <a:off x="3810000" y="4857750"/>
            <a:ext cx="3048000" cy="285751"/>
          </a:xfrm>
        </p:spPr>
        <p:txBody>
          <a:bodyPr>
            <a:noAutofit/>
          </a:bodyPr>
          <a:lstStyle/>
          <a:p>
            <a:r>
              <a:rPr lang="en-US" sz="1000" b="1" cap="small" dirty="0">
                <a:solidFill>
                  <a:schemeClr val="bg1"/>
                </a:solidFill>
                <a:latin typeface="Arial" panose="020B0604020202020204" pitchFamily="34" charset="0"/>
                <a:cs typeface="Arial" panose="020B0604020202020204" pitchFamily="34" charset="0"/>
              </a:rPr>
              <a:t>12.2     Timer Overflows on the MSP430FR2355</a:t>
            </a:r>
          </a:p>
        </p:txBody>
      </p:sp>
      <p:sp>
        <p:nvSpPr>
          <p:cNvPr id="8" name="TextBox 7"/>
          <p:cNvSpPr txBox="1"/>
          <p:nvPr/>
        </p:nvSpPr>
        <p:spPr>
          <a:xfrm>
            <a:off x="0" y="492887"/>
            <a:ext cx="6858000" cy="400110"/>
          </a:xfrm>
          <a:prstGeom prst="rect">
            <a:avLst/>
          </a:prstGeom>
          <a:noFill/>
        </p:spPr>
        <p:txBody>
          <a:bodyPr wrap="square" rtlCol="0">
            <a:spAutoFit/>
          </a:bodyPr>
          <a:lstStyle/>
          <a:p>
            <a:r>
              <a:rPr lang="en-US" sz="2000" b="1" cap="small" dirty="0">
                <a:solidFill>
                  <a:schemeClr val="accent2"/>
                </a:solidFill>
                <a:latin typeface="Arial" panose="020B0604020202020204" pitchFamily="34" charset="0"/>
                <a:cs typeface="Arial" panose="020B0604020202020204" pitchFamily="34" charset="0"/>
              </a:rPr>
              <a:t>Ex: Toggling LED1 on TB0 Overflow Using SMCLK</a:t>
            </a:r>
            <a:endParaRPr lang="en-US" sz="2200" b="1" cap="small" dirty="0">
              <a:solidFill>
                <a:schemeClr val="accent2"/>
              </a:solidFill>
              <a:latin typeface="Arial" panose="020B0604020202020204" pitchFamily="34" charset="0"/>
              <a:cs typeface="Arial" panose="020B0604020202020204" pitchFamily="34" charset="0"/>
            </a:endParaRPr>
          </a:p>
        </p:txBody>
      </p:sp>
      <p:sp>
        <p:nvSpPr>
          <p:cNvPr id="7" name="Rectangle 6"/>
          <p:cNvSpPr/>
          <p:nvPr/>
        </p:nvSpPr>
        <p:spPr>
          <a:xfrm>
            <a:off x="0" y="1"/>
            <a:ext cx="6858000" cy="47303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 name="Title 1"/>
          <p:cNvSpPr>
            <a:spLocks noGrp="1"/>
          </p:cNvSpPr>
          <p:nvPr>
            <p:ph type="ctrTitle"/>
          </p:nvPr>
        </p:nvSpPr>
        <p:spPr>
          <a:xfrm>
            <a:off x="0" y="11431"/>
            <a:ext cx="6858000" cy="461605"/>
          </a:xfrm>
        </p:spPr>
        <p:txBody>
          <a:bodyPr anchor="ctr">
            <a:noAutofit/>
          </a:bodyPr>
          <a:lstStyle/>
          <a:p>
            <a:pPr algn="l"/>
            <a:r>
              <a:rPr lang="en-US" sz="1600" cap="small" dirty="0">
                <a:solidFill>
                  <a:schemeClr val="bg1"/>
                </a:solidFill>
                <a:latin typeface="Arial" panose="020B0604020202020204" pitchFamily="34" charset="0"/>
                <a:cs typeface="Arial" panose="020B0604020202020204" pitchFamily="34" charset="0"/>
              </a:rPr>
              <a:t>Ch. 12: Introduction to Timers</a:t>
            </a:r>
          </a:p>
        </p:txBody>
      </p:sp>
      <p:sp>
        <p:nvSpPr>
          <p:cNvPr id="10" name="Subtitle 2">
            <a:extLst>
              <a:ext uri="{FF2B5EF4-FFF2-40B4-BE49-F238E27FC236}">
                <a16:creationId xmlns:a16="http://schemas.microsoft.com/office/drawing/2014/main" id="{DF7A93BC-4CF8-453C-BFCD-661A265F65D3}"/>
              </a:ext>
            </a:extLst>
          </p:cNvPr>
          <p:cNvSpPr txBox="1">
            <a:spLocks/>
          </p:cNvSpPr>
          <p:nvPr/>
        </p:nvSpPr>
        <p:spPr>
          <a:xfrm>
            <a:off x="190500" y="895857"/>
            <a:ext cx="6667500" cy="2881801"/>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anose="020B0604020202020204" pitchFamily="34" charset="0"/>
              <a:buNone/>
              <a:defRPr sz="2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6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algn="l"/>
            <a:r>
              <a:rPr lang="en-US" sz="1600" dirty="0">
                <a:solidFill>
                  <a:schemeClr val="accent2"/>
                </a:solidFill>
                <a:latin typeface="Arial" panose="020B0604020202020204" pitchFamily="34" charset="0"/>
                <a:cs typeface="Arial" panose="020B0604020202020204" pitchFamily="34" charset="0"/>
              </a:rPr>
              <a:t>Step 1: Create a new Empty Assembly-only CCS project titled:</a:t>
            </a:r>
          </a:p>
          <a:p>
            <a:pPr algn="l"/>
            <a:r>
              <a:rPr lang="en-US" sz="1600" dirty="0">
                <a:solidFill>
                  <a:schemeClr val="accent2"/>
                </a:solidFill>
                <a:latin typeface="Arial" panose="020B0604020202020204" pitchFamily="34" charset="0"/>
                <a:cs typeface="Arial" panose="020B0604020202020204" pitchFamily="34" charset="0"/>
              </a:rPr>
              <a:t>	</a:t>
            </a:r>
            <a:r>
              <a:rPr lang="en-US" sz="1600" b="1" dirty="0" err="1">
                <a:solidFill>
                  <a:schemeClr val="accent2"/>
                </a:solidFill>
                <a:latin typeface="Arial" panose="020B0604020202020204" pitchFamily="34" charset="0"/>
                <a:cs typeface="Arial" panose="020B0604020202020204" pitchFamily="34" charset="0"/>
              </a:rPr>
              <a:t>Asm_Timers_SMCLK_Overflow</a:t>
            </a:r>
            <a:endParaRPr lang="en-US" sz="1600" dirty="0">
              <a:solidFill>
                <a:schemeClr val="accent2"/>
              </a:solidFill>
              <a:latin typeface="Arial" panose="020B0604020202020204" pitchFamily="34" charset="0"/>
              <a:cs typeface="Arial" panose="020B0604020202020204" pitchFamily="34" charset="0"/>
            </a:endParaRPr>
          </a:p>
          <a:p>
            <a:pPr algn="l"/>
            <a:endParaRPr lang="en-US" sz="1600" dirty="0">
              <a:solidFill>
                <a:schemeClr val="accent2"/>
              </a:solidFill>
              <a:latin typeface="Arial" panose="020B0604020202020204" pitchFamily="34" charset="0"/>
              <a:cs typeface="Arial" panose="020B0604020202020204" pitchFamily="34" charset="0"/>
            </a:endParaRPr>
          </a:p>
          <a:p>
            <a:pPr algn="l"/>
            <a:r>
              <a:rPr lang="en-US" sz="1600" dirty="0">
                <a:solidFill>
                  <a:schemeClr val="accent2"/>
                </a:solidFill>
                <a:latin typeface="Arial" panose="020B0604020202020204" pitchFamily="34" charset="0"/>
                <a:cs typeface="Arial" panose="020B0604020202020204" pitchFamily="34" charset="0"/>
              </a:rPr>
              <a:t>Step 2: Type in the following code into the main.asm file where the comments say “Main loop here.”</a:t>
            </a:r>
          </a:p>
        </p:txBody>
      </p:sp>
      <p:pic>
        <p:nvPicPr>
          <p:cNvPr id="15" name="Picture 14">
            <a:extLst>
              <a:ext uri="{FF2B5EF4-FFF2-40B4-BE49-F238E27FC236}">
                <a16:creationId xmlns:a16="http://schemas.microsoft.com/office/drawing/2014/main" id="{E9B186E2-9664-446D-B952-C6C27E6E7B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776958"/>
            <a:ext cx="6858000" cy="1080791"/>
          </a:xfrm>
          <a:prstGeom prst="rect">
            <a:avLst/>
          </a:prstGeom>
        </p:spPr>
      </p:pic>
      <p:sp>
        <p:nvSpPr>
          <p:cNvPr id="17" name="Rectangle 16">
            <a:extLst>
              <a:ext uri="{FF2B5EF4-FFF2-40B4-BE49-F238E27FC236}">
                <a16:creationId xmlns:a16="http://schemas.microsoft.com/office/drawing/2014/main" id="{FC48CFE8-C2D5-4007-8E5E-0AA3DE03C1EA}"/>
              </a:ext>
            </a:extLst>
          </p:cNvPr>
          <p:cNvSpPr/>
          <p:nvPr/>
        </p:nvSpPr>
        <p:spPr>
          <a:xfrm>
            <a:off x="4938885" y="3776957"/>
            <a:ext cx="1919115" cy="184666"/>
          </a:xfrm>
          <a:prstGeom prst="rect">
            <a:avLst/>
          </a:prstGeom>
        </p:spPr>
        <p:txBody>
          <a:bodyPr wrap="none">
            <a:spAutoFit/>
          </a:bodyPr>
          <a:lstStyle/>
          <a:p>
            <a:pPr lvl="0"/>
            <a:r>
              <a:rPr lang="en-US" sz="600" dirty="0">
                <a:solidFill>
                  <a:srgbClr val="FF0000"/>
                </a:solidFill>
                <a:latin typeface="Arial" panose="020B0604020202020204" pitchFamily="34" charset="0"/>
                <a:cs typeface="Arial" panose="020B0604020202020204" pitchFamily="34" charset="0"/>
              </a:rPr>
              <a:t>Image Courtesy of </a:t>
            </a:r>
            <a:r>
              <a:rPr lang="en-US" sz="600" dirty="0">
                <a:solidFill>
                  <a:srgbClr val="FF0000"/>
                </a:solidFill>
                <a:hlinkClick r:id="rId3">
                  <a:extLst>
                    <a:ext uri="{A12FA001-AC4F-418D-AE19-62706E023703}">
                      <ahyp:hlinkClr xmlns:ahyp="http://schemas.microsoft.com/office/drawing/2018/hyperlinkcolor" val="tx"/>
                    </a:ext>
                  </a:extLst>
                </a:hlinkClick>
              </a:rPr>
              <a:t>https://neodem.wp.horizon.ac.uk/</a:t>
            </a:r>
            <a:endParaRPr lang="en-US" sz="6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2238300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4857750"/>
            <a:ext cx="6858000" cy="28575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 name="Subtitle 2"/>
          <p:cNvSpPr>
            <a:spLocks noGrp="1"/>
          </p:cNvSpPr>
          <p:nvPr>
            <p:ph type="subTitle" idx="1"/>
          </p:nvPr>
        </p:nvSpPr>
        <p:spPr>
          <a:xfrm>
            <a:off x="3810000" y="4857750"/>
            <a:ext cx="3048000" cy="285751"/>
          </a:xfrm>
        </p:spPr>
        <p:txBody>
          <a:bodyPr>
            <a:noAutofit/>
          </a:bodyPr>
          <a:lstStyle/>
          <a:p>
            <a:r>
              <a:rPr lang="en-US" sz="1000" b="1" cap="small" dirty="0">
                <a:solidFill>
                  <a:schemeClr val="bg1"/>
                </a:solidFill>
                <a:latin typeface="Arial" panose="020B0604020202020204" pitchFamily="34" charset="0"/>
                <a:cs typeface="Arial" panose="020B0604020202020204" pitchFamily="34" charset="0"/>
              </a:rPr>
              <a:t>12.2     Timer Overflows on the MSP430FR2355</a:t>
            </a:r>
          </a:p>
        </p:txBody>
      </p:sp>
      <p:sp>
        <p:nvSpPr>
          <p:cNvPr id="8" name="TextBox 7"/>
          <p:cNvSpPr txBox="1"/>
          <p:nvPr/>
        </p:nvSpPr>
        <p:spPr>
          <a:xfrm>
            <a:off x="0" y="492887"/>
            <a:ext cx="6858000" cy="400110"/>
          </a:xfrm>
          <a:prstGeom prst="rect">
            <a:avLst/>
          </a:prstGeom>
          <a:noFill/>
        </p:spPr>
        <p:txBody>
          <a:bodyPr wrap="square" rtlCol="0">
            <a:spAutoFit/>
          </a:bodyPr>
          <a:lstStyle/>
          <a:p>
            <a:r>
              <a:rPr lang="en-US" sz="2000" b="1" cap="small" dirty="0">
                <a:solidFill>
                  <a:schemeClr val="accent2"/>
                </a:solidFill>
                <a:latin typeface="Arial" panose="020B0604020202020204" pitchFamily="34" charset="0"/>
                <a:cs typeface="Arial" panose="020B0604020202020204" pitchFamily="34" charset="0"/>
              </a:rPr>
              <a:t>Ex: Toggling LED1 on TB0 Overflow Using SMCLK</a:t>
            </a:r>
            <a:endParaRPr lang="en-US" sz="2200" b="1" cap="small" dirty="0">
              <a:solidFill>
                <a:schemeClr val="accent2"/>
              </a:solidFill>
              <a:latin typeface="Arial" panose="020B0604020202020204" pitchFamily="34" charset="0"/>
              <a:cs typeface="Arial" panose="020B0604020202020204" pitchFamily="34" charset="0"/>
            </a:endParaRPr>
          </a:p>
        </p:txBody>
      </p:sp>
      <p:sp>
        <p:nvSpPr>
          <p:cNvPr id="7" name="Rectangle 6"/>
          <p:cNvSpPr/>
          <p:nvPr/>
        </p:nvSpPr>
        <p:spPr>
          <a:xfrm>
            <a:off x="0" y="1"/>
            <a:ext cx="6858000" cy="47303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 name="Title 1"/>
          <p:cNvSpPr>
            <a:spLocks noGrp="1"/>
          </p:cNvSpPr>
          <p:nvPr>
            <p:ph type="ctrTitle"/>
          </p:nvPr>
        </p:nvSpPr>
        <p:spPr>
          <a:xfrm>
            <a:off x="0" y="11431"/>
            <a:ext cx="6858000" cy="461605"/>
          </a:xfrm>
        </p:spPr>
        <p:txBody>
          <a:bodyPr anchor="ctr">
            <a:noAutofit/>
          </a:bodyPr>
          <a:lstStyle/>
          <a:p>
            <a:pPr algn="l"/>
            <a:r>
              <a:rPr lang="en-US" sz="1600" cap="small" dirty="0">
                <a:solidFill>
                  <a:schemeClr val="bg1"/>
                </a:solidFill>
                <a:latin typeface="Arial" panose="020B0604020202020204" pitchFamily="34" charset="0"/>
                <a:cs typeface="Arial" panose="020B0604020202020204" pitchFamily="34" charset="0"/>
              </a:rPr>
              <a:t>Ch. 12: Introduction to Timers</a:t>
            </a:r>
          </a:p>
        </p:txBody>
      </p:sp>
      <p:pic>
        <p:nvPicPr>
          <p:cNvPr id="6" name="Picture 5">
            <a:extLst>
              <a:ext uri="{FF2B5EF4-FFF2-40B4-BE49-F238E27FC236}">
                <a16:creationId xmlns:a16="http://schemas.microsoft.com/office/drawing/2014/main" id="{476B50EB-A243-4931-90B2-147993302DB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13443" y="903204"/>
            <a:ext cx="6107313" cy="3828816"/>
          </a:xfrm>
          <a:prstGeom prst="rect">
            <a:avLst/>
          </a:prstGeom>
        </p:spPr>
      </p:pic>
    </p:spTree>
    <p:extLst>
      <p:ext uri="{BB962C8B-B14F-4D97-AF65-F5344CB8AC3E}">
        <p14:creationId xmlns:p14="http://schemas.microsoft.com/office/powerpoint/2010/main" val="19538393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4857750"/>
            <a:ext cx="6858000" cy="28575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 name="Subtitle 2"/>
          <p:cNvSpPr>
            <a:spLocks noGrp="1"/>
          </p:cNvSpPr>
          <p:nvPr>
            <p:ph type="subTitle" idx="1"/>
          </p:nvPr>
        </p:nvSpPr>
        <p:spPr>
          <a:xfrm>
            <a:off x="3810000" y="4857750"/>
            <a:ext cx="3048000" cy="285751"/>
          </a:xfrm>
        </p:spPr>
        <p:txBody>
          <a:bodyPr>
            <a:noAutofit/>
          </a:bodyPr>
          <a:lstStyle/>
          <a:p>
            <a:r>
              <a:rPr lang="en-US" sz="1000" b="1" cap="small" dirty="0">
                <a:solidFill>
                  <a:schemeClr val="bg1"/>
                </a:solidFill>
                <a:latin typeface="Arial" panose="020B0604020202020204" pitchFamily="34" charset="0"/>
                <a:cs typeface="Arial" panose="020B0604020202020204" pitchFamily="34" charset="0"/>
              </a:rPr>
              <a:t>12.2     Timer Overflows on the MSP430FR2355</a:t>
            </a:r>
          </a:p>
        </p:txBody>
      </p:sp>
      <p:sp>
        <p:nvSpPr>
          <p:cNvPr id="8" name="TextBox 7"/>
          <p:cNvSpPr txBox="1"/>
          <p:nvPr/>
        </p:nvSpPr>
        <p:spPr>
          <a:xfrm>
            <a:off x="0" y="492887"/>
            <a:ext cx="6858000" cy="400110"/>
          </a:xfrm>
          <a:prstGeom prst="rect">
            <a:avLst/>
          </a:prstGeom>
          <a:noFill/>
        </p:spPr>
        <p:txBody>
          <a:bodyPr wrap="square" rtlCol="0">
            <a:spAutoFit/>
          </a:bodyPr>
          <a:lstStyle/>
          <a:p>
            <a:r>
              <a:rPr lang="en-US" sz="2000" b="1" cap="small" dirty="0">
                <a:solidFill>
                  <a:schemeClr val="accent2"/>
                </a:solidFill>
                <a:latin typeface="Arial" panose="020B0604020202020204" pitchFamily="34" charset="0"/>
                <a:cs typeface="Arial" panose="020B0604020202020204" pitchFamily="34" charset="0"/>
              </a:rPr>
              <a:t>Ex: Toggling LED1 on TB0 Overflow Using SMCLK</a:t>
            </a:r>
            <a:endParaRPr lang="en-US" sz="2200" b="1" cap="small" dirty="0">
              <a:solidFill>
                <a:schemeClr val="accent2"/>
              </a:solidFill>
              <a:latin typeface="Arial" panose="020B0604020202020204" pitchFamily="34" charset="0"/>
              <a:cs typeface="Arial" panose="020B0604020202020204" pitchFamily="34" charset="0"/>
            </a:endParaRPr>
          </a:p>
        </p:txBody>
      </p:sp>
      <p:sp>
        <p:nvSpPr>
          <p:cNvPr id="7" name="Rectangle 6"/>
          <p:cNvSpPr/>
          <p:nvPr/>
        </p:nvSpPr>
        <p:spPr>
          <a:xfrm>
            <a:off x="0" y="1"/>
            <a:ext cx="6858000" cy="47303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 name="Title 1"/>
          <p:cNvSpPr>
            <a:spLocks noGrp="1"/>
          </p:cNvSpPr>
          <p:nvPr>
            <p:ph type="ctrTitle"/>
          </p:nvPr>
        </p:nvSpPr>
        <p:spPr>
          <a:xfrm>
            <a:off x="0" y="11431"/>
            <a:ext cx="6858000" cy="461605"/>
          </a:xfrm>
        </p:spPr>
        <p:txBody>
          <a:bodyPr anchor="ctr">
            <a:noAutofit/>
          </a:bodyPr>
          <a:lstStyle/>
          <a:p>
            <a:pPr algn="l"/>
            <a:r>
              <a:rPr lang="en-US" sz="1600" cap="small" dirty="0">
                <a:solidFill>
                  <a:schemeClr val="bg1"/>
                </a:solidFill>
                <a:latin typeface="Arial" panose="020B0604020202020204" pitchFamily="34" charset="0"/>
                <a:cs typeface="Arial" panose="020B0604020202020204" pitchFamily="34" charset="0"/>
              </a:rPr>
              <a:t>Ch. 12: Introduction to Timers</a:t>
            </a:r>
          </a:p>
        </p:txBody>
      </p:sp>
      <p:pic>
        <p:nvPicPr>
          <p:cNvPr id="6" name="Picture 5">
            <a:extLst>
              <a:ext uri="{FF2B5EF4-FFF2-40B4-BE49-F238E27FC236}">
                <a16:creationId xmlns:a16="http://schemas.microsoft.com/office/drawing/2014/main" id="{476B50EB-A243-4931-90B2-147993302DB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21802" y="976642"/>
            <a:ext cx="6290595" cy="1442708"/>
          </a:xfrm>
          <a:prstGeom prst="rect">
            <a:avLst/>
          </a:prstGeom>
        </p:spPr>
      </p:pic>
      <p:sp>
        <p:nvSpPr>
          <p:cNvPr id="9" name="Subtitle 2">
            <a:extLst>
              <a:ext uri="{FF2B5EF4-FFF2-40B4-BE49-F238E27FC236}">
                <a16:creationId xmlns:a16="http://schemas.microsoft.com/office/drawing/2014/main" id="{E6C8B536-9572-48C9-8BDA-E9489474E441}"/>
              </a:ext>
            </a:extLst>
          </p:cNvPr>
          <p:cNvSpPr txBox="1">
            <a:spLocks/>
          </p:cNvSpPr>
          <p:nvPr/>
        </p:nvSpPr>
        <p:spPr>
          <a:xfrm>
            <a:off x="190500" y="2724150"/>
            <a:ext cx="6667500" cy="685800"/>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anose="020B0604020202020204" pitchFamily="34" charset="0"/>
              <a:buNone/>
              <a:defRPr sz="2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6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algn="l"/>
            <a:r>
              <a:rPr lang="en-US" sz="1600" dirty="0">
                <a:solidFill>
                  <a:schemeClr val="accent2"/>
                </a:solidFill>
                <a:latin typeface="Arial" panose="020B0604020202020204" pitchFamily="34" charset="0"/>
                <a:cs typeface="Arial" panose="020B0604020202020204" pitchFamily="34" charset="0"/>
              </a:rPr>
              <a:t>Step 3: Debug your program and run it.  You will see LED1 toggle on and off every 65.5 </a:t>
            </a:r>
            <a:r>
              <a:rPr lang="en-US" sz="1600" dirty="0" err="1">
                <a:solidFill>
                  <a:schemeClr val="accent2"/>
                </a:solidFill>
                <a:latin typeface="Arial" panose="020B0604020202020204" pitchFamily="34" charset="0"/>
                <a:cs typeface="Arial" panose="020B0604020202020204" pitchFamily="34" charset="0"/>
              </a:rPr>
              <a:t>ms.</a:t>
            </a:r>
            <a:endParaRPr lang="en-US" sz="1600" dirty="0">
              <a:solidFill>
                <a:schemeClr val="accent2"/>
              </a:solidFill>
              <a:latin typeface="Arial" panose="020B0604020202020204" pitchFamily="34" charset="0"/>
              <a:cs typeface="Arial" panose="020B0604020202020204" pitchFamily="34" charset="0"/>
            </a:endParaRPr>
          </a:p>
        </p:txBody>
      </p:sp>
      <p:pic>
        <p:nvPicPr>
          <p:cNvPr id="10" name="Picture 9">
            <a:extLst>
              <a:ext uri="{FF2B5EF4-FFF2-40B4-BE49-F238E27FC236}">
                <a16:creationId xmlns:a16="http://schemas.microsoft.com/office/drawing/2014/main" id="{A5FC445F-1256-468D-8CC8-B676FA7F696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37396" y="3694563"/>
            <a:ext cx="5840670" cy="564629"/>
          </a:xfrm>
          <a:prstGeom prst="rect">
            <a:avLst/>
          </a:prstGeom>
        </p:spPr>
      </p:pic>
    </p:spTree>
    <p:extLst>
      <p:ext uri="{BB962C8B-B14F-4D97-AF65-F5344CB8AC3E}">
        <p14:creationId xmlns:p14="http://schemas.microsoft.com/office/powerpoint/2010/main" val="62177498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4705350"/>
            <a:ext cx="6858000" cy="43815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 name="Subtitle 2"/>
          <p:cNvSpPr>
            <a:spLocks noGrp="1"/>
          </p:cNvSpPr>
          <p:nvPr>
            <p:ph type="subTitle" idx="1"/>
          </p:nvPr>
        </p:nvSpPr>
        <p:spPr>
          <a:xfrm>
            <a:off x="4191000" y="4739640"/>
            <a:ext cx="2590800" cy="331469"/>
          </a:xfrm>
        </p:spPr>
        <p:txBody>
          <a:bodyPr>
            <a:normAutofit lnSpcReduction="10000"/>
          </a:bodyPr>
          <a:lstStyle/>
          <a:p>
            <a:r>
              <a:rPr lang="en-US" sz="1600" b="1" cap="small" dirty="0">
                <a:solidFill>
                  <a:schemeClr val="bg1"/>
                </a:solidFill>
                <a:latin typeface="Arial" panose="020B0604020202020204" pitchFamily="34" charset="0"/>
                <a:cs typeface="Arial" panose="020B0604020202020204" pitchFamily="34" charset="0"/>
              </a:rPr>
              <a:t>Brock J. </a:t>
            </a:r>
            <a:r>
              <a:rPr lang="en-US" sz="1400" b="1" cap="small" dirty="0">
                <a:solidFill>
                  <a:schemeClr val="bg1"/>
                </a:solidFill>
                <a:latin typeface="Arial" panose="020B0604020202020204" pitchFamily="34" charset="0"/>
                <a:cs typeface="Arial" panose="020B0604020202020204" pitchFamily="34" charset="0"/>
              </a:rPr>
              <a:t>LaMeres</a:t>
            </a:r>
            <a:r>
              <a:rPr lang="en-US" sz="1600" b="1" cap="small" dirty="0">
                <a:solidFill>
                  <a:schemeClr val="bg1"/>
                </a:solidFill>
                <a:latin typeface="Arial" panose="020B0604020202020204" pitchFamily="34" charset="0"/>
                <a:cs typeface="Arial" panose="020B0604020202020204" pitchFamily="34" charset="0"/>
              </a:rPr>
              <a:t>, Ph.D.</a:t>
            </a:r>
          </a:p>
        </p:txBody>
      </p:sp>
      <p:sp>
        <p:nvSpPr>
          <p:cNvPr id="8" name="TextBox 7"/>
          <p:cNvSpPr txBox="1"/>
          <p:nvPr/>
        </p:nvSpPr>
        <p:spPr>
          <a:xfrm>
            <a:off x="76200" y="819150"/>
            <a:ext cx="6629400" cy="400110"/>
          </a:xfrm>
          <a:prstGeom prst="rect">
            <a:avLst/>
          </a:prstGeom>
          <a:noFill/>
        </p:spPr>
        <p:txBody>
          <a:bodyPr wrap="square" rtlCol="0">
            <a:spAutoFit/>
          </a:bodyPr>
          <a:lstStyle/>
          <a:p>
            <a:r>
              <a:rPr lang="en-US" sz="2000" b="1" cap="small" dirty="0">
                <a:solidFill>
                  <a:schemeClr val="accent2"/>
                </a:solidFill>
                <a:latin typeface="Arial" panose="020B0604020202020204" pitchFamily="34" charset="0"/>
                <a:cs typeface="Arial" panose="020B0604020202020204" pitchFamily="34" charset="0"/>
              </a:rPr>
              <a:t>Chapter 12: Introduction to Timers</a:t>
            </a:r>
            <a:endParaRPr lang="en-US" sz="2200" b="1" cap="small" dirty="0">
              <a:solidFill>
                <a:schemeClr val="accent2"/>
              </a:solidFill>
              <a:latin typeface="Arial" panose="020B0604020202020204" pitchFamily="34" charset="0"/>
              <a:cs typeface="Arial" panose="020B0604020202020204" pitchFamily="34" charset="0"/>
            </a:endParaRPr>
          </a:p>
        </p:txBody>
      </p:sp>
      <p:sp>
        <p:nvSpPr>
          <p:cNvPr id="7" name="Rectangle 6"/>
          <p:cNvSpPr/>
          <p:nvPr/>
        </p:nvSpPr>
        <p:spPr>
          <a:xfrm>
            <a:off x="0" y="1"/>
            <a:ext cx="6858000" cy="81915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 name="Title 1"/>
          <p:cNvSpPr>
            <a:spLocks noGrp="1"/>
          </p:cNvSpPr>
          <p:nvPr>
            <p:ph type="ctrTitle"/>
          </p:nvPr>
        </p:nvSpPr>
        <p:spPr>
          <a:xfrm>
            <a:off x="0" y="11431"/>
            <a:ext cx="6858000" cy="807719"/>
          </a:xfrm>
        </p:spPr>
        <p:txBody>
          <a:bodyPr anchor="ctr">
            <a:normAutofit/>
          </a:bodyPr>
          <a:lstStyle/>
          <a:p>
            <a:r>
              <a:rPr lang="en-US" sz="2200" cap="small" dirty="0">
                <a:solidFill>
                  <a:schemeClr val="bg1"/>
                </a:solidFill>
                <a:latin typeface="Arial" panose="020B0604020202020204" pitchFamily="34" charset="0"/>
                <a:cs typeface="Arial" panose="020B0604020202020204" pitchFamily="34" charset="0"/>
              </a:rPr>
              <a:t>Embedded Systems Design</a:t>
            </a:r>
            <a:endParaRPr lang="en-US" sz="2400" cap="small" dirty="0">
              <a:solidFill>
                <a:schemeClr val="bg1"/>
              </a:solidFill>
              <a:latin typeface="Arial" panose="020B0604020202020204" pitchFamily="34" charset="0"/>
              <a:cs typeface="Arial" panose="020B0604020202020204" pitchFamily="34" charset="0"/>
            </a:endParaRPr>
          </a:p>
        </p:txBody>
      </p:sp>
      <p:sp>
        <p:nvSpPr>
          <p:cNvPr id="12" name="Subtitle 2"/>
          <p:cNvSpPr txBox="1">
            <a:spLocks/>
          </p:cNvSpPr>
          <p:nvPr/>
        </p:nvSpPr>
        <p:spPr>
          <a:xfrm>
            <a:off x="319188" y="1205850"/>
            <a:ext cx="6615012" cy="331469"/>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anose="020B0604020202020204" pitchFamily="34" charset="0"/>
              <a:buNone/>
              <a:defRPr sz="2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6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marL="457200" indent="-457200" algn="l"/>
            <a:r>
              <a:rPr lang="en-US" sz="1600" b="1" cap="small" dirty="0">
                <a:solidFill>
                  <a:schemeClr val="accent2"/>
                </a:solidFill>
                <a:latin typeface="Arial" panose="020B0604020202020204" pitchFamily="34" charset="0"/>
                <a:cs typeface="Arial" panose="020B0604020202020204" pitchFamily="34" charset="0"/>
              </a:rPr>
              <a:t>12.2	Timer Overflows on the MSP430FR2355:</a:t>
            </a:r>
            <a:br>
              <a:rPr lang="en-US" sz="1600" b="1" cap="small" dirty="0">
                <a:solidFill>
                  <a:schemeClr val="accent2"/>
                </a:solidFill>
                <a:latin typeface="Arial" panose="020B0604020202020204" pitchFamily="34" charset="0"/>
                <a:cs typeface="Arial" panose="020B0604020202020204" pitchFamily="34" charset="0"/>
              </a:rPr>
            </a:br>
            <a:r>
              <a:rPr lang="en-US" sz="1600" b="1" cap="small" dirty="0">
                <a:solidFill>
                  <a:schemeClr val="accent2"/>
                </a:solidFill>
                <a:latin typeface="Arial" panose="020B0604020202020204" pitchFamily="34" charset="0"/>
                <a:cs typeface="Arial" panose="020B0604020202020204" pitchFamily="34" charset="0"/>
              </a:rPr>
              <a:t> Example – Toggling LED1 on Timer Overflow (SMCLK)</a:t>
            </a:r>
          </a:p>
        </p:txBody>
      </p:sp>
      <p:pic>
        <p:nvPicPr>
          <p:cNvPr id="19" name="Picture 18">
            <a:extLst>
              <a:ext uri="{FF2B5EF4-FFF2-40B4-BE49-F238E27FC236}">
                <a16:creationId xmlns:a16="http://schemas.microsoft.com/office/drawing/2014/main" id="{389002F8-86E7-4022-865E-2F6C6461FA81}"/>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0177" r="43030" b="39259"/>
          <a:stretch/>
        </p:blipFill>
        <p:spPr>
          <a:xfrm>
            <a:off x="4267200" y="2940460"/>
            <a:ext cx="1219200" cy="1612490"/>
          </a:xfrm>
          <a:prstGeom prst="rect">
            <a:avLst/>
          </a:prstGeom>
        </p:spPr>
      </p:pic>
      <p:pic>
        <p:nvPicPr>
          <p:cNvPr id="20" name="Picture 19" descr="A close up of a sign&#10;&#10;Description automatically generated">
            <a:extLst>
              <a:ext uri="{FF2B5EF4-FFF2-40B4-BE49-F238E27FC236}">
                <a16:creationId xmlns:a16="http://schemas.microsoft.com/office/drawing/2014/main" id="{E671E93D-0B33-4008-AB01-3A275E41A92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2000" y="1765895"/>
            <a:ext cx="1937664" cy="2710855"/>
          </a:xfrm>
          <a:prstGeom prst="rect">
            <a:avLst/>
          </a:prstGeom>
        </p:spPr>
      </p:pic>
      <p:pic>
        <p:nvPicPr>
          <p:cNvPr id="21" name="Picture 2" descr="Subscribe to Dr. LaMeres' YouTube Channel">
            <a:extLst>
              <a:ext uri="{FF2B5EF4-FFF2-40B4-BE49-F238E27FC236}">
                <a16:creationId xmlns:a16="http://schemas.microsoft.com/office/drawing/2014/main" id="{CADB367B-6699-4F66-86F5-D68085471EC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57600" y="1879693"/>
            <a:ext cx="2209800" cy="622114"/>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55EC305B-E9D8-4A5A-8080-361687C4C065}"/>
              </a:ext>
            </a:extLst>
          </p:cNvPr>
          <p:cNvSpPr txBox="1"/>
          <p:nvPr/>
        </p:nvSpPr>
        <p:spPr>
          <a:xfrm>
            <a:off x="2906652" y="2599551"/>
            <a:ext cx="3810000" cy="276999"/>
          </a:xfrm>
          <a:prstGeom prst="rect">
            <a:avLst/>
          </a:prstGeom>
          <a:noFill/>
        </p:spPr>
        <p:txBody>
          <a:bodyPr wrap="square" rtlCol="0">
            <a:spAutoFit/>
          </a:bodyPr>
          <a:lstStyle/>
          <a:p>
            <a:r>
              <a:rPr lang="en-US" sz="1200" dirty="0">
                <a:hlinkClick r:id="rId5"/>
              </a:rPr>
              <a:t>www.youtube.com/c/DigitalLogicProgramming_LaMeres</a:t>
            </a:r>
            <a:r>
              <a:rPr lang="en-US" sz="1200" dirty="0"/>
              <a:t> </a:t>
            </a:r>
          </a:p>
        </p:txBody>
      </p:sp>
    </p:spTree>
    <p:extLst>
      <p:ext uri="{BB962C8B-B14F-4D97-AF65-F5344CB8AC3E}">
        <p14:creationId xmlns:p14="http://schemas.microsoft.com/office/powerpoint/2010/main" val="38471608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4857750"/>
            <a:ext cx="6858000" cy="28575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 name="Subtitle 2"/>
          <p:cNvSpPr>
            <a:spLocks noGrp="1"/>
          </p:cNvSpPr>
          <p:nvPr>
            <p:ph type="subTitle" idx="1"/>
          </p:nvPr>
        </p:nvSpPr>
        <p:spPr>
          <a:xfrm>
            <a:off x="5257800" y="4846320"/>
            <a:ext cx="1600200" cy="285750"/>
          </a:xfrm>
        </p:spPr>
        <p:txBody>
          <a:bodyPr>
            <a:noAutofit/>
          </a:bodyPr>
          <a:lstStyle/>
          <a:p>
            <a:r>
              <a:rPr lang="en-US" sz="1000" b="1" cap="small" dirty="0">
                <a:solidFill>
                  <a:schemeClr val="bg1"/>
                </a:solidFill>
                <a:latin typeface="Arial" panose="020B0604020202020204" pitchFamily="34" charset="0"/>
                <a:cs typeface="Arial" panose="020B0604020202020204" pitchFamily="34" charset="0"/>
              </a:rPr>
              <a:t>12.1     Timer Overview</a:t>
            </a:r>
          </a:p>
        </p:txBody>
      </p:sp>
      <p:sp>
        <p:nvSpPr>
          <p:cNvPr id="8" name="TextBox 7"/>
          <p:cNvSpPr txBox="1"/>
          <p:nvPr/>
        </p:nvSpPr>
        <p:spPr>
          <a:xfrm>
            <a:off x="0" y="492887"/>
            <a:ext cx="6629400" cy="400110"/>
          </a:xfrm>
          <a:prstGeom prst="rect">
            <a:avLst/>
          </a:prstGeom>
          <a:noFill/>
        </p:spPr>
        <p:txBody>
          <a:bodyPr wrap="square" rtlCol="0">
            <a:spAutoFit/>
          </a:bodyPr>
          <a:lstStyle/>
          <a:p>
            <a:r>
              <a:rPr lang="en-US" sz="2000" b="1" cap="small" dirty="0">
                <a:solidFill>
                  <a:schemeClr val="accent2"/>
                </a:solidFill>
                <a:latin typeface="Arial" panose="020B0604020202020204" pitchFamily="34" charset="0"/>
                <a:cs typeface="Arial" panose="020B0604020202020204" pitchFamily="34" charset="0"/>
              </a:rPr>
              <a:t>12.1 Timer Overview</a:t>
            </a:r>
            <a:endParaRPr lang="en-US" sz="2200" b="1" cap="small" dirty="0">
              <a:solidFill>
                <a:schemeClr val="accent2"/>
              </a:solidFill>
              <a:latin typeface="Arial" panose="020B0604020202020204" pitchFamily="34" charset="0"/>
              <a:cs typeface="Arial" panose="020B0604020202020204" pitchFamily="34" charset="0"/>
            </a:endParaRPr>
          </a:p>
        </p:txBody>
      </p:sp>
      <p:sp>
        <p:nvSpPr>
          <p:cNvPr id="7" name="Rectangle 6"/>
          <p:cNvSpPr/>
          <p:nvPr/>
        </p:nvSpPr>
        <p:spPr>
          <a:xfrm>
            <a:off x="0" y="1"/>
            <a:ext cx="6858000" cy="47303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 name="Title 1"/>
          <p:cNvSpPr>
            <a:spLocks noGrp="1"/>
          </p:cNvSpPr>
          <p:nvPr>
            <p:ph type="ctrTitle"/>
          </p:nvPr>
        </p:nvSpPr>
        <p:spPr>
          <a:xfrm>
            <a:off x="0" y="11431"/>
            <a:ext cx="6858000" cy="461605"/>
          </a:xfrm>
        </p:spPr>
        <p:txBody>
          <a:bodyPr anchor="ctr">
            <a:noAutofit/>
          </a:bodyPr>
          <a:lstStyle/>
          <a:p>
            <a:pPr algn="l"/>
            <a:r>
              <a:rPr lang="en-US" sz="1600" cap="small" dirty="0">
                <a:solidFill>
                  <a:schemeClr val="bg1"/>
                </a:solidFill>
                <a:latin typeface="Arial" panose="020B0604020202020204" pitchFamily="34" charset="0"/>
                <a:cs typeface="Arial" panose="020B0604020202020204" pitchFamily="34" charset="0"/>
              </a:rPr>
              <a:t>Ch. 12: Introduction to Timers</a:t>
            </a:r>
          </a:p>
        </p:txBody>
      </p:sp>
      <p:sp>
        <p:nvSpPr>
          <p:cNvPr id="10" name="Subtitle 2">
            <a:extLst>
              <a:ext uri="{FF2B5EF4-FFF2-40B4-BE49-F238E27FC236}">
                <a16:creationId xmlns:a16="http://schemas.microsoft.com/office/drawing/2014/main" id="{C275F123-8DCA-4A4C-A4D0-B98B890D49FB}"/>
              </a:ext>
            </a:extLst>
          </p:cNvPr>
          <p:cNvSpPr txBox="1">
            <a:spLocks/>
          </p:cNvSpPr>
          <p:nvPr/>
        </p:nvSpPr>
        <p:spPr>
          <a:xfrm>
            <a:off x="190500" y="895155"/>
            <a:ext cx="6667500" cy="2881801"/>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anose="020B0604020202020204" pitchFamily="34" charset="0"/>
              <a:buNone/>
              <a:defRPr sz="2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6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marL="228600" indent="-228600" algn="l">
              <a:buFont typeface="Arial" panose="020B0604020202020204" pitchFamily="34" charset="0"/>
              <a:buChar char="•"/>
            </a:pPr>
            <a:r>
              <a:rPr lang="en-US" sz="1600" b="1" dirty="0">
                <a:solidFill>
                  <a:schemeClr val="accent2"/>
                </a:solidFill>
                <a:latin typeface="Arial" panose="020B0604020202020204" pitchFamily="34" charset="0"/>
                <a:cs typeface="Arial" panose="020B0604020202020204" pitchFamily="34" charset="0"/>
              </a:rPr>
              <a:t>Timer Overflow Period (</a:t>
            </a:r>
            <a:r>
              <a:rPr lang="en-US" sz="1600" b="1" dirty="0" err="1">
                <a:solidFill>
                  <a:schemeClr val="accent2"/>
                </a:solidFill>
                <a:latin typeface="Arial" panose="020B0604020202020204" pitchFamily="34" charset="0"/>
                <a:cs typeface="Arial" panose="020B0604020202020204" pitchFamily="34" charset="0"/>
              </a:rPr>
              <a:t>T</a:t>
            </a:r>
            <a:r>
              <a:rPr lang="en-US" sz="1600" b="1" baseline="-25000" dirty="0" err="1">
                <a:solidFill>
                  <a:schemeClr val="accent2"/>
                </a:solidFill>
                <a:latin typeface="Arial" panose="020B0604020202020204" pitchFamily="34" charset="0"/>
                <a:cs typeface="Arial" panose="020B0604020202020204" pitchFamily="34" charset="0"/>
              </a:rPr>
              <a:t>overflow</a:t>
            </a:r>
            <a:r>
              <a:rPr lang="en-US" sz="1600" b="1" dirty="0">
                <a:solidFill>
                  <a:schemeClr val="accent2"/>
                </a:solidFill>
                <a:latin typeface="Arial" panose="020B0604020202020204" pitchFamily="34" charset="0"/>
                <a:cs typeface="Arial" panose="020B0604020202020204" pitchFamily="34" charset="0"/>
              </a:rPr>
              <a:t>)</a:t>
            </a:r>
            <a:r>
              <a:rPr lang="en-US" sz="1600" dirty="0">
                <a:solidFill>
                  <a:schemeClr val="accent2"/>
                </a:solidFill>
                <a:latin typeface="Arial" panose="020B0604020202020204" pitchFamily="34" charset="0"/>
                <a:cs typeface="Arial" panose="020B0604020202020204" pitchFamily="34" charset="0"/>
              </a:rPr>
              <a:t> – the amount of time between when a timer starts at 0 and when it reaches its maximum value and rolls over back to 0.</a:t>
            </a:r>
          </a:p>
          <a:p>
            <a:pPr marL="228600" indent="-228600" algn="l">
              <a:buFont typeface="Arial" panose="020B0604020202020204" pitchFamily="34" charset="0"/>
              <a:buChar char="•"/>
            </a:pPr>
            <a:endParaRPr lang="en-US" sz="1600" b="1" dirty="0">
              <a:solidFill>
                <a:schemeClr val="accent2"/>
              </a:solidFill>
              <a:latin typeface="Arial" panose="020B0604020202020204" pitchFamily="34" charset="0"/>
              <a:cs typeface="Arial" panose="020B0604020202020204" pitchFamily="34" charset="0"/>
            </a:endParaRPr>
          </a:p>
          <a:p>
            <a:pPr marL="228600" indent="-228600" algn="l">
              <a:buFont typeface="Arial" panose="020B0604020202020204" pitchFamily="34" charset="0"/>
              <a:buChar char="•"/>
            </a:pPr>
            <a:r>
              <a:rPr lang="en-US" sz="1600" b="1" dirty="0">
                <a:solidFill>
                  <a:schemeClr val="accent2"/>
                </a:solidFill>
                <a:latin typeface="Arial" panose="020B0604020202020204" pitchFamily="34" charset="0"/>
                <a:cs typeface="Arial" panose="020B0604020202020204" pitchFamily="34" charset="0"/>
              </a:rPr>
              <a:t>∆t = T * N</a:t>
            </a:r>
          </a:p>
          <a:p>
            <a:pPr marL="228600" indent="-228600" algn="l">
              <a:buFont typeface="Arial" panose="020B0604020202020204" pitchFamily="34" charset="0"/>
              <a:buChar char="•"/>
            </a:pPr>
            <a:endParaRPr lang="en-US" sz="1600" b="1" dirty="0">
              <a:solidFill>
                <a:schemeClr val="accent2"/>
              </a:solidFill>
              <a:latin typeface="Arial" panose="020B0604020202020204" pitchFamily="34" charset="0"/>
              <a:cs typeface="Arial" panose="020B0604020202020204" pitchFamily="34" charset="0"/>
            </a:endParaRPr>
          </a:p>
          <a:p>
            <a:pPr marL="228600" indent="-228600" algn="l">
              <a:buFont typeface="Arial" panose="020B0604020202020204" pitchFamily="34" charset="0"/>
              <a:buChar char="•"/>
            </a:pPr>
            <a:r>
              <a:rPr lang="en-US" sz="1600" b="1" dirty="0">
                <a:solidFill>
                  <a:schemeClr val="accent2"/>
                </a:solidFill>
                <a:latin typeface="Arial" panose="020B0604020202020204" pitchFamily="34" charset="0"/>
                <a:cs typeface="Arial" panose="020B0604020202020204" pitchFamily="34" charset="0"/>
              </a:rPr>
              <a:t>N = 2</a:t>
            </a:r>
            <a:r>
              <a:rPr lang="en-US" sz="1600" b="1" baseline="30000" dirty="0">
                <a:solidFill>
                  <a:schemeClr val="accent2"/>
                </a:solidFill>
                <a:latin typeface="Arial" panose="020B0604020202020204" pitchFamily="34" charset="0"/>
                <a:cs typeface="Arial" panose="020B0604020202020204" pitchFamily="34" charset="0"/>
              </a:rPr>
              <a:t>n</a:t>
            </a:r>
            <a:endParaRPr lang="en-US" sz="1600" b="1" dirty="0">
              <a:solidFill>
                <a:schemeClr val="accent2"/>
              </a:solidFill>
              <a:latin typeface="Arial" panose="020B0604020202020204" pitchFamily="34" charset="0"/>
              <a:cs typeface="Arial" panose="020B0604020202020204" pitchFamily="34" charset="0"/>
            </a:endParaRPr>
          </a:p>
        </p:txBody>
      </p:sp>
      <p:pic>
        <p:nvPicPr>
          <p:cNvPr id="19" name="Picture 18">
            <a:extLst>
              <a:ext uri="{FF2B5EF4-FFF2-40B4-BE49-F238E27FC236}">
                <a16:creationId xmlns:a16="http://schemas.microsoft.com/office/drawing/2014/main" id="{598D16A1-495D-4FD8-B0C9-C70C685187AA}"/>
              </a:ext>
            </a:extLst>
          </p:cNvPr>
          <p:cNvPicPr>
            <a:picLocks noChangeAspect="1"/>
          </p:cNvPicPr>
          <p:nvPr/>
        </p:nvPicPr>
        <p:blipFill rotWithShape="1">
          <a:blip r:embed="rId2">
            <a:extLst>
              <a:ext uri="{28A0092B-C50C-407E-A947-70E740481C1C}">
                <a14:useLocalDpi xmlns:a14="http://schemas.microsoft.com/office/drawing/2010/main" val="0"/>
              </a:ext>
            </a:extLst>
          </a:blip>
          <a:srcRect l="38823" t="9808" r="2354" b="47024"/>
          <a:stretch/>
        </p:blipFill>
        <p:spPr>
          <a:xfrm>
            <a:off x="1414944" y="2495550"/>
            <a:ext cx="5224921" cy="2155635"/>
          </a:xfrm>
          <a:prstGeom prst="rect">
            <a:avLst/>
          </a:prstGeom>
        </p:spPr>
      </p:pic>
    </p:spTree>
    <p:extLst>
      <p:ext uri="{BB962C8B-B14F-4D97-AF65-F5344CB8AC3E}">
        <p14:creationId xmlns:p14="http://schemas.microsoft.com/office/powerpoint/2010/main" val="231936788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4705350"/>
            <a:ext cx="6858000" cy="43815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 name="Subtitle 2"/>
          <p:cNvSpPr>
            <a:spLocks noGrp="1"/>
          </p:cNvSpPr>
          <p:nvPr>
            <p:ph type="subTitle" idx="1"/>
          </p:nvPr>
        </p:nvSpPr>
        <p:spPr>
          <a:xfrm>
            <a:off x="4191000" y="4739640"/>
            <a:ext cx="2590800" cy="331469"/>
          </a:xfrm>
        </p:spPr>
        <p:txBody>
          <a:bodyPr>
            <a:normAutofit lnSpcReduction="10000"/>
          </a:bodyPr>
          <a:lstStyle/>
          <a:p>
            <a:r>
              <a:rPr lang="en-US" sz="1600" b="1" cap="small" dirty="0">
                <a:solidFill>
                  <a:schemeClr val="bg1"/>
                </a:solidFill>
                <a:latin typeface="Arial" panose="020B0604020202020204" pitchFamily="34" charset="0"/>
                <a:cs typeface="Arial" panose="020B0604020202020204" pitchFamily="34" charset="0"/>
              </a:rPr>
              <a:t>Brock J. </a:t>
            </a:r>
            <a:r>
              <a:rPr lang="en-US" sz="1400" b="1" cap="small" dirty="0">
                <a:solidFill>
                  <a:schemeClr val="bg1"/>
                </a:solidFill>
                <a:latin typeface="Arial" panose="020B0604020202020204" pitchFamily="34" charset="0"/>
                <a:cs typeface="Arial" panose="020B0604020202020204" pitchFamily="34" charset="0"/>
              </a:rPr>
              <a:t>LaMeres</a:t>
            </a:r>
            <a:r>
              <a:rPr lang="en-US" sz="1600" b="1" cap="small" dirty="0">
                <a:solidFill>
                  <a:schemeClr val="bg1"/>
                </a:solidFill>
                <a:latin typeface="Arial" panose="020B0604020202020204" pitchFamily="34" charset="0"/>
                <a:cs typeface="Arial" panose="020B0604020202020204" pitchFamily="34" charset="0"/>
              </a:rPr>
              <a:t>, Ph.D.</a:t>
            </a:r>
          </a:p>
        </p:txBody>
      </p:sp>
      <p:sp>
        <p:nvSpPr>
          <p:cNvPr id="8" name="TextBox 7"/>
          <p:cNvSpPr txBox="1"/>
          <p:nvPr/>
        </p:nvSpPr>
        <p:spPr>
          <a:xfrm>
            <a:off x="76200" y="819150"/>
            <a:ext cx="6629400" cy="400110"/>
          </a:xfrm>
          <a:prstGeom prst="rect">
            <a:avLst/>
          </a:prstGeom>
          <a:noFill/>
        </p:spPr>
        <p:txBody>
          <a:bodyPr wrap="square" rtlCol="0">
            <a:spAutoFit/>
          </a:bodyPr>
          <a:lstStyle/>
          <a:p>
            <a:r>
              <a:rPr lang="en-US" sz="2000" b="1" cap="small" dirty="0">
                <a:solidFill>
                  <a:schemeClr val="accent2"/>
                </a:solidFill>
                <a:latin typeface="Arial" panose="020B0604020202020204" pitchFamily="34" charset="0"/>
                <a:cs typeface="Arial" panose="020B0604020202020204" pitchFamily="34" charset="0"/>
              </a:rPr>
              <a:t>Chapter 12: Introduction to Timers</a:t>
            </a:r>
            <a:endParaRPr lang="en-US" sz="2200" b="1" cap="small" dirty="0">
              <a:solidFill>
                <a:schemeClr val="accent2"/>
              </a:solidFill>
              <a:latin typeface="Arial" panose="020B0604020202020204" pitchFamily="34" charset="0"/>
              <a:cs typeface="Arial" panose="020B0604020202020204" pitchFamily="34" charset="0"/>
            </a:endParaRPr>
          </a:p>
        </p:txBody>
      </p:sp>
      <p:sp>
        <p:nvSpPr>
          <p:cNvPr id="7" name="Rectangle 6"/>
          <p:cNvSpPr/>
          <p:nvPr/>
        </p:nvSpPr>
        <p:spPr>
          <a:xfrm>
            <a:off x="0" y="1"/>
            <a:ext cx="6858000" cy="81915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 name="Title 1"/>
          <p:cNvSpPr>
            <a:spLocks noGrp="1"/>
          </p:cNvSpPr>
          <p:nvPr>
            <p:ph type="ctrTitle"/>
          </p:nvPr>
        </p:nvSpPr>
        <p:spPr>
          <a:xfrm>
            <a:off x="0" y="11431"/>
            <a:ext cx="6858000" cy="807719"/>
          </a:xfrm>
        </p:spPr>
        <p:txBody>
          <a:bodyPr anchor="ctr">
            <a:normAutofit/>
          </a:bodyPr>
          <a:lstStyle/>
          <a:p>
            <a:r>
              <a:rPr lang="en-US" sz="2200" cap="small" dirty="0">
                <a:solidFill>
                  <a:schemeClr val="bg1"/>
                </a:solidFill>
                <a:latin typeface="Arial" panose="020B0604020202020204" pitchFamily="34" charset="0"/>
                <a:cs typeface="Arial" panose="020B0604020202020204" pitchFamily="34" charset="0"/>
              </a:rPr>
              <a:t>Embedded Systems Design</a:t>
            </a:r>
            <a:endParaRPr lang="en-US" sz="2400" cap="small" dirty="0">
              <a:solidFill>
                <a:schemeClr val="bg1"/>
              </a:solidFill>
              <a:latin typeface="Arial" panose="020B0604020202020204" pitchFamily="34" charset="0"/>
              <a:cs typeface="Arial" panose="020B0604020202020204" pitchFamily="34" charset="0"/>
            </a:endParaRPr>
          </a:p>
        </p:txBody>
      </p:sp>
      <p:sp>
        <p:nvSpPr>
          <p:cNvPr id="12" name="Subtitle 2"/>
          <p:cNvSpPr txBox="1">
            <a:spLocks/>
          </p:cNvSpPr>
          <p:nvPr/>
        </p:nvSpPr>
        <p:spPr>
          <a:xfrm>
            <a:off x="319188" y="1205850"/>
            <a:ext cx="6615012" cy="331469"/>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anose="020B0604020202020204" pitchFamily="34" charset="0"/>
              <a:buNone/>
              <a:defRPr sz="2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6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marL="457200" indent="-457200" algn="l"/>
            <a:r>
              <a:rPr lang="en-US" sz="1600" b="1" cap="small" dirty="0">
                <a:solidFill>
                  <a:schemeClr val="accent2"/>
                </a:solidFill>
                <a:latin typeface="Arial" panose="020B0604020202020204" pitchFamily="34" charset="0"/>
                <a:cs typeface="Arial" panose="020B0604020202020204" pitchFamily="34" charset="0"/>
              </a:rPr>
              <a:t>12.2	Timer Overflows on the MSP430FR2355:</a:t>
            </a:r>
            <a:br>
              <a:rPr lang="en-US" sz="1600" b="1" cap="small" dirty="0">
                <a:solidFill>
                  <a:schemeClr val="accent2"/>
                </a:solidFill>
                <a:latin typeface="Arial" panose="020B0604020202020204" pitchFamily="34" charset="0"/>
                <a:cs typeface="Arial" panose="020B0604020202020204" pitchFamily="34" charset="0"/>
              </a:rPr>
            </a:br>
            <a:r>
              <a:rPr lang="en-US" sz="1600" b="1" cap="small" dirty="0">
                <a:solidFill>
                  <a:schemeClr val="accent2"/>
                </a:solidFill>
                <a:latin typeface="Arial" panose="020B0604020202020204" pitchFamily="34" charset="0"/>
                <a:cs typeface="Arial" panose="020B0604020202020204" pitchFamily="34" charset="0"/>
              </a:rPr>
              <a:t> Example – Toggling LED1 on Timer Overflow (SMCLK, Div4)</a:t>
            </a:r>
          </a:p>
        </p:txBody>
      </p:sp>
      <p:pic>
        <p:nvPicPr>
          <p:cNvPr id="19" name="Picture 18">
            <a:extLst>
              <a:ext uri="{FF2B5EF4-FFF2-40B4-BE49-F238E27FC236}">
                <a16:creationId xmlns:a16="http://schemas.microsoft.com/office/drawing/2014/main" id="{389002F8-86E7-4022-865E-2F6C6461FA81}"/>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0177" r="43030" b="39259"/>
          <a:stretch/>
        </p:blipFill>
        <p:spPr>
          <a:xfrm>
            <a:off x="4267200" y="2940460"/>
            <a:ext cx="1219200" cy="1612490"/>
          </a:xfrm>
          <a:prstGeom prst="rect">
            <a:avLst/>
          </a:prstGeom>
        </p:spPr>
      </p:pic>
      <p:pic>
        <p:nvPicPr>
          <p:cNvPr id="20" name="Picture 19" descr="A close up of a sign&#10;&#10;Description automatically generated">
            <a:extLst>
              <a:ext uri="{FF2B5EF4-FFF2-40B4-BE49-F238E27FC236}">
                <a16:creationId xmlns:a16="http://schemas.microsoft.com/office/drawing/2014/main" id="{E671E93D-0B33-4008-AB01-3A275E41A92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2000" y="1765895"/>
            <a:ext cx="1937664" cy="2710855"/>
          </a:xfrm>
          <a:prstGeom prst="rect">
            <a:avLst/>
          </a:prstGeom>
        </p:spPr>
      </p:pic>
    </p:spTree>
    <p:extLst>
      <p:ext uri="{BB962C8B-B14F-4D97-AF65-F5344CB8AC3E}">
        <p14:creationId xmlns:p14="http://schemas.microsoft.com/office/powerpoint/2010/main" val="302278854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4857750"/>
            <a:ext cx="6858000" cy="28575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 name="Subtitle 2"/>
          <p:cNvSpPr>
            <a:spLocks noGrp="1"/>
          </p:cNvSpPr>
          <p:nvPr>
            <p:ph type="subTitle" idx="1"/>
          </p:nvPr>
        </p:nvSpPr>
        <p:spPr>
          <a:xfrm>
            <a:off x="3810000" y="4857750"/>
            <a:ext cx="3048000" cy="285751"/>
          </a:xfrm>
        </p:spPr>
        <p:txBody>
          <a:bodyPr>
            <a:noAutofit/>
          </a:bodyPr>
          <a:lstStyle/>
          <a:p>
            <a:r>
              <a:rPr lang="en-US" sz="1000" b="1" cap="small" dirty="0">
                <a:solidFill>
                  <a:schemeClr val="bg1"/>
                </a:solidFill>
                <a:latin typeface="Arial" panose="020B0604020202020204" pitchFamily="34" charset="0"/>
                <a:cs typeface="Arial" panose="020B0604020202020204" pitchFamily="34" charset="0"/>
              </a:rPr>
              <a:t>12.2     Timer Overflows on the MSP430FR2355</a:t>
            </a:r>
          </a:p>
        </p:txBody>
      </p:sp>
      <p:sp>
        <p:nvSpPr>
          <p:cNvPr id="7" name="Rectangle 6"/>
          <p:cNvSpPr/>
          <p:nvPr/>
        </p:nvSpPr>
        <p:spPr>
          <a:xfrm>
            <a:off x="0" y="1"/>
            <a:ext cx="6858000" cy="47303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 name="Title 1"/>
          <p:cNvSpPr>
            <a:spLocks noGrp="1"/>
          </p:cNvSpPr>
          <p:nvPr>
            <p:ph type="ctrTitle"/>
          </p:nvPr>
        </p:nvSpPr>
        <p:spPr>
          <a:xfrm>
            <a:off x="0" y="11431"/>
            <a:ext cx="6858000" cy="461605"/>
          </a:xfrm>
        </p:spPr>
        <p:txBody>
          <a:bodyPr anchor="ctr">
            <a:noAutofit/>
          </a:bodyPr>
          <a:lstStyle/>
          <a:p>
            <a:pPr algn="l"/>
            <a:r>
              <a:rPr lang="en-US" sz="1600" cap="small" dirty="0">
                <a:solidFill>
                  <a:schemeClr val="bg1"/>
                </a:solidFill>
                <a:latin typeface="Arial" panose="020B0604020202020204" pitchFamily="34" charset="0"/>
                <a:cs typeface="Arial" panose="020B0604020202020204" pitchFamily="34" charset="0"/>
              </a:rPr>
              <a:t>Ch. 12: Introduction to Timers</a:t>
            </a:r>
          </a:p>
        </p:txBody>
      </p:sp>
      <p:pic>
        <p:nvPicPr>
          <p:cNvPr id="5" name="Picture 4">
            <a:extLst>
              <a:ext uri="{FF2B5EF4-FFF2-40B4-BE49-F238E27FC236}">
                <a16:creationId xmlns:a16="http://schemas.microsoft.com/office/drawing/2014/main" id="{0D47C9AE-D7E3-42F8-AC6B-3997D4CF2BE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29400" y="596381"/>
            <a:ext cx="5599199" cy="4148326"/>
          </a:xfrm>
          <a:prstGeom prst="rect">
            <a:avLst/>
          </a:prstGeom>
        </p:spPr>
      </p:pic>
    </p:spTree>
    <p:extLst>
      <p:ext uri="{BB962C8B-B14F-4D97-AF65-F5344CB8AC3E}">
        <p14:creationId xmlns:p14="http://schemas.microsoft.com/office/powerpoint/2010/main" val="29446730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4857750"/>
            <a:ext cx="6858000" cy="28575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 name="Subtitle 2"/>
          <p:cNvSpPr>
            <a:spLocks noGrp="1"/>
          </p:cNvSpPr>
          <p:nvPr>
            <p:ph type="subTitle" idx="1"/>
          </p:nvPr>
        </p:nvSpPr>
        <p:spPr>
          <a:xfrm>
            <a:off x="3810000" y="4857750"/>
            <a:ext cx="3048000" cy="285751"/>
          </a:xfrm>
        </p:spPr>
        <p:txBody>
          <a:bodyPr>
            <a:noAutofit/>
          </a:bodyPr>
          <a:lstStyle/>
          <a:p>
            <a:r>
              <a:rPr lang="en-US" sz="1000" b="1" cap="small" dirty="0">
                <a:solidFill>
                  <a:schemeClr val="bg1"/>
                </a:solidFill>
                <a:latin typeface="Arial" panose="020B0604020202020204" pitchFamily="34" charset="0"/>
                <a:cs typeface="Arial" panose="020B0604020202020204" pitchFamily="34" charset="0"/>
              </a:rPr>
              <a:t>12.2     Timer Overflows on the MSP430FR2355</a:t>
            </a:r>
          </a:p>
        </p:txBody>
      </p:sp>
      <p:sp>
        <p:nvSpPr>
          <p:cNvPr id="8" name="TextBox 7"/>
          <p:cNvSpPr txBox="1"/>
          <p:nvPr/>
        </p:nvSpPr>
        <p:spPr>
          <a:xfrm>
            <a:off x="0" y="492887"/>
            <a:ext cx="6858000" cy="707886"/>
          </a:xfrm>
          <a:prstGeom prst="rect">
            <a:avLst/>
          </a:prstGeom>
          <a:noFill/>
        </p:spPr>
        <p:txBody>
          <a:bodyPr wrap="square" rtlCol="0">
            <a:spAutoFit/>
          </a:bodyPr>
          <a:lstStyle/>
          <a:p>
            <a:r>
              <a:rPr lang="en-US" sz="2000" b="1" cap="small" dirty="0">
                <a:solidFill>
                  <a:schemeClr val="accent2"/>
                </a:solidFill>
                <a:latin typeface="Arial" panose="020B0604020202020204" pitchFamily="34" charset="0"/>
                <a:cs typeface="Arial" panose="020B0604020202020204" pitchFamily="34" charset="0"/>
              </a:rPr>
              <a:t>Ex: Toggling LED1 on TB0 Overflow Using SMCLK and a Divide-by-4 Clock Config</a:t>
            </a:r>
            <a:endParaRPr lang="en-US" sz="2200" b="1" cap="small" dirty="0">
              <a:solidFill>
                <a:schemeClr val="accent2"/>
              </a:solidFill>
              <a:latin typeface="Arial" panose="020B0604020202020204" pitchFamily="34" charset="0"/>
              <a:cs typeface="Arial" panose="020B0604020202020204" pitchFamily="34" charset="0"/>
            </a:endParaRPr>
          </a:p>
        </p:txBody>
      </p:sp>
      <p:sp>
        <p:nvSpPr>
          <p:cNvPr id="7" name="Rectangle 6"/>
          <p:cNvSpPr/>
          <p:nvPr/>
        </p:nvSpPr>
        <p:spPr>
          <a:xfrm>
            <a:off x="0" y="1"/>
            <a:ext cx="6858000" cy="47303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 name="Title 1"/>
          <p:cNvSpPr>
            <a:spLocks noGrp="1"/>
          </p:cNvSpPr>
          <p:nvPr>
            <p:ph type="ctrTitle"/>
          </p:nvPr>
        </p:nvSpPr>
        <p:spPr>
          <a:xfrm>
            <a:off x="0" y="11431"/>
            <a:ext cx="6858000" cy="461605"/>
          </a:xfrm>
        </p:spPr>
        <p:txBody>
          <a:bodyPr anchor="ctr">
            <a:noAutofit/>
          </a:bodyPr>
          <a:lstStyle/>
          <a:p>
            <a:pPr algn="l"/>
            <a:r>
              <a:rPr lang="en-US" sz="1600" cap="small" dirty="0">
                <a:solidFill>
                  <a:schemeClr val="bg1"/>
                </a:solidFill>
                <a:latin typeface="Arial" panose="020B0604020202020204" pitchFamily="34" charset="0"/>
                <a:cs typeface="Arial" panose="020B0604020202020204" pitchFamily="34" charset="0"/>
              </a:rPr>
              <a:t>Ch. 12: Introduction to Timers</a:t>
            </a:r>
          </a:p>
        </p:txBody>
      </p:sp>
      <p:sp>
        <p:nvSpPr>
          <p:cNvPr id="10" name="Subtitle 2">
            <a:extLst>
              <a:ext uri="{FF2B5EF4-FFF2-40B4-BE49-F238E27FC236}">
                <a16:creationId xmlns:a16="http://schemas.microsoft.com/office/drawing/2014/main" id="{DF7A93BC-4CF8-453C-BFCD-661A265F65D3}"/>
              </a:ext>
            </a:extLst>
          </p:cNvPr>
          <p:cNvSpPr txBox="1">
            <a:spLocks/>
          </p:cNvSpPr>
          <p:nvPr/>
        </p:nvSpPr>
        <p:spPr>
          <a:xfrm>
            <a:off x="190500" y="1200773"/>
            <a:ext cx="6667500" cy="2881801"/>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anose="020B0604020202020204" pitchFamily="34" charset="0"/>
              <a:buNone/>
              <a:defRPr sz="2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6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algn="l"/>
            <a:r>
              <a:rPr lang="en-US" sz="1600" dirty="0">
                <a:solidFill>
                  <a:schemeClr val="accent2"/>
                </a:solidFill>
                <a:latin typeface="Arial" panose="020B0604020202020204" pitchFamily="34" charset="0"/>
                <a:cs typeface="Arial" panose="020B0604020202020204" pitchFamily="34" charset="0"/>
              </a:rPr>
              <a:t>Step 1: Create a new Empty Assembly-only CCS project titled:</a:t>
            </a:r>
          </a:p>
          <a:p>
            <a:pPr algn="l"/>
            <a:r>
              <a:rPr lang="en-US" sz="1600" dirty="0">
                <a:solidFill>
                  <a:schemeClr val="accent2"/>
                </a:solidFill>
                <a:latin typeface="Arial" panose="020B0604020202020204" pitchFamily="34" charset="0"/>
                <a:cs typeface="Arial" panose="020B0604020202020204" pitchFamily="34" charset="0"/>
              </a:rPr>
              <a:t>	</a:t>
            </a:r>
            <a:r>
              <a:rPr lang="en-US" sz="1600" b="1" dirty="0">
                <a:solidFill>
                  <a:schemeClr val="accent2"/>
                </a:solidFill>
                <a:latin typeface="Arial" panose="020B0604020202020204" pitchFamily="34" charset="0"/>
                <a:cs typeface="Arial" panose="020B0604020202020204" pitchFamily="34" charset="0"/>
              </a:rPr>
              <a:t>Asm_Timers_SMCLK_Overflow_Div4</a:t>
            </a:r>
            <a:endParaRPr lang="en-US" sz="1600" dirty="0">
              <a:solidFill>
                <a:schemeClr val="accent2"/>
              </a:solidFill>
              <a:latin typeface="Arial" panose="020B0604020202020204" pitchFamily="34" charset="0"/>
              <a:cs typeface="Arial" panose="020B0604020202020204" pitchFamily="34" charset="0"/>
            </a:endParaRPr>
          </a:p>
          <a:p>
            <a:pPr algn="l"/>
            <a:endParaRPr lang="en-US" sz="1600" dirty="0">
              <a:solidFill>
                <a:schemeClr val="accent2"/>
              </a:solidFill>
              <a:latin typeface="Arial" panose="020B0604020202020204" pitchFamily="34" charset="0"/>
              <a:cs typeface="Arial" panose="020B0604020202020204" pitchFamily="34" charset="0"/>
            </a:endParaRPr>
          </a:p>
          <a:p>
            <a:pPr algn="l"/>
            <a:r>
              <a:rPr lang="en-US" sz="1600" dirty="0">
                <a:solidFill>
                  <a:schemeClr val="accent2"/>
                </a:solidFill>
                <a:latin typeface="Arial" panose="020B0604020202020204" pitchFamily="34" charset="0"/>
                <a:cs typeface="Arial" panose="020B0604020202020204" pitchFamily="34" charset="0"/>
              </a:rPr>
              <a:t>Step 2: Type in the following code into the main.asm file where the comments say “Main loop here.”</a:t>
            </a:r>
          </a:p>
        </p:txBody>
      </p:sp>
      <p:pic>
        <p:nvPicPr>
          <p:cNvPr id="15" name="Picture 14">
            <a:extLst>
              <a:ext uri="{FF2B5EF4-FFF2-40B4-BE49-F238E27FC236}">
                <a16:creationId xmlns:a16="http://schemas.microsoft.com/office/drawing/2014/main" id="{E9B186E2-9664-446D-B952-C6C27E6E7B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776958"/>
            <a:ext cx="6858000" cy="1080791"/>
          </a:xfrm>
          <a:prstGeom prst="rect">
            <a:avLst/>
          </a:prstGeom>
        </p:spPr>
      </p:pic>
      <p:sp>
        <p:nvSpPr>
          <p:cNvPr id="17" name="Rectangle 16">
            <a:extLst>
              <a:ext uri="{FF2B5EF4-FFF2-40B4-BE49-F238E27FC236}">
                <a16:creationId xmlns:a16="http://schemas.microsoft.com/office/drawing/2014/main" id="{6A8D054F-0797-4C0B-8EC9-7FB42F727ABA}"/>
              </a:ext>
            </a:extLst>
          </p:cNvPr>
          <p:cNvSpPr/>
          <p:nvPr/>
        </p:nvSpPr>
        <p:spPr>
          <a:xfrm>
            <a:off x="4938885" y="3776957"/>
            <a:ext cx="1919115" cy="184666"/>
          </a:xfrm>
          <a:prstGeom prst="rect">
            <a:avLst/>
          </a:prstGeom>
        </p:spPr>
        <p:txBody>
          <a:bodyPr wrap="none">
            <a:spAutoFit/>
          </a:bodyPr>
          <a:lstStyle/>
          <a:p>
            <a:pPr lvl="0"/>
            <a:r>
              <a:rPr lang="en-US" sz="600" dirty="0">
                <a:solidFill>
                  <a:srgbClr val="FF0000"/>
                </a:solidFill>
                <a:latin typeface="Arial" panose="020B0604020202020204" pitchFamily="34" charset="0"/>
                <a:cs typeface="Arial" panose="020B0604020202020204" pitchFamily="34" charset="0"/>
              </a:rPr>
              <a:t>Image Courtesy of </a:t>
            </a:r>
            <a:r>
              <a:rPr lang="en-US" sz="600" dirty="0">
                <a:solidFill>
                  <a:srgbClr val="FF0000"/>
                </a:solidFill>
                <a:hlinkClick r:id="rId3">
                  <a:extLst>
                    <a:ext uri="{A12FA001-AC4F-418D-AE19-62706E023703}">
                      <ahyp:hlinkClr xmlns:ahyp="http://schemas.microsoft.com/office/drawing/2018/hyperlinkcolor" val="tx"/>
                    </a:ext>
                  </a:extLst>
                </a:hlinkClick>
              </a:rPr>
              <a:t>https://neodem.wp.horizon.ac.uk/</a:t>
            </a:r>
            <a:endParaRPr lang="en-US" sz="6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0171839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4857750"/>
            <a:ext cx="6858000" cy="28575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 name="Subtitle 2"/>
          <p:cNvSpPr>
            <a:spLocks noGrp="1"/>
          </p:cNvSpPr>
          <p:nvPr>
            <p:ph type="subTitle" idx="1"/>
          </p:nvPr>
        </p:nvSpPr>
        <p:spPr>
          <a:xfrm>
            <a:off x="3810000" y="4857750"/>
            <a:ext cx="3048000" cy="285751"/>
          </a:xfrm>
        </p:spPr>
        <p:txBody>
          <a:bodyPr>
            <a:noAutofit/>
          </a:bodyPr>
          <a:lstStyle/>
          <a:p>
            <a:r>
              <a:rPr lang="en-US" sz="1000" b="1" cap="small" dirty="0">
                <a:solidFill>
                  <a:schemeClr val="bg1"/>
                </a:solidFill>
                <a:latin typeface="Arial" panose="020B0604020202020204" pitchFamily="34" charset="0"/>
                <a:cs typeface="Arial" panose="020B0604020202020204" pitchFamily="34" charset="0"/>
              </a:rPr>
              <a:t>12.2     Timer Overflows on the MSP430FR2355</a:t>
            </a:r>
          </a:p>
        </p:txBody>
      </p:sp>
      <p:sp>
        <p:nvSpPr>
          <p:cNvPr id="8" name="TextBox 7"/>
          <p:cNvSpPr txBox="1"/>
          <p:nvPr/>
        </p:nvSpPr>
        <p:spPr>
          <a:xfrm>
            <a:off x="0" y="492887"/>
            <a:ext cx="6858000" cy="707886"/>
          </a:xfrm>
          <a:prstGeom prst="rect">
            <a:avLst/>
          </a:prstGeom>
          <a:noFill/>
        </p:spPr>
        <p:txBody>
          <a:bodyPr wrap="square" rtlCol="0">
            <a:spAutoFit/>
          </a:bodyPr>
          <a:lstStyle/>
          <a:p>
            <a:r>
              <a:rPr lang="en-US" sz="2000" b="1" cap="small" dirty="0">
                <a:solidFill>
                  <a:schemeClr val="accent2"/>
                </a:solidFill>
                <a:latin typeface="Arial" panose="020B0604020202020204" pitchFamily="34" charset="0"/>
                <a:cs typeface="Arial" panose="020B0604020202020204" pitchFamily="34" charset="0"/>
              </a:rPr>
              <a:t>Ex: Toggling LED1 on TB0 Overflow Using SMCLK and a Divide-by-4 Clock Config</a:t>
            </a:r>
            <a:endParaRPr lang="en-US" sz="2200" b="1" cap="small" dirty="0">
              <a:solidFill>
                <a:schemeClr val="accent2"/>
              </a:solidFill>
              <a:latin typeface="Arial" panose="020B0604020202020204" pitchFamily="34" charset="0"/>
              <a:cs typeface="Arial" panose="020B0604020202020204" pitchFamily="34" charset="0"/>
            </a:endParaRPr>
          </a:p>
        </p:txBody>
      </p:sp>
      <p:sp>
        <p:nvSpPr>
          <p:cNvPr id="7" name="Rectangle 6"/>
          <p:cNvSpPr/>
          <p:nvPr/>
        </p:nvSpPr>
        <p:spPr>
          <a:xfrm>
            <a:off x="0" y="1"/>
            <a:ext cx="6858000" cy="47303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 name="Title 1"/>
          <p:cNvSpPr>
            <a:spLocks noGrp="1"/>
          </p:cNvSpPr>
          <p:nvPr>
            <p:ph type="ctrTitle"/>
          </p:nvPr>
        </p:nvSpPr>
        <p:spPr>
          <a:xfrm>
            <a:off x="0" y="11431"/>
            <a:ext cx="6858000" cy="461605"/>
          </a:xfrm>
        </p:spPr>
        <p:txBody>
          <a:bodyPr anchor="ctr">
            <a:noAutofit/>
          </a:bodyPr>
          <a:lstStyle/>
          <a:p>
            <a:pPr algn="l"/>
            <a:r>
              <a:rPr lang="en-US" sz="1600" cap="small" dirty="0">
                <a:solidFill>
                  <a:schemeClr val="bg1"/>
                </a:solidFill>
                <a:latin typeface="Arial" panose="020B0604020202020204" pitchFamily="34" charset="0"/>
                <a:cs typeface="Arial" panose="020B0604020202020204" pitchFamily="34" charset="0"/>
              </a:rPr>
              <a:t>Ch. 12: Introduction to Timers</a:t>
            </a:r>
          </a:p>
        </p:txBody>
      </p:sp>
      <p:pic>
        <p:nvPicPr>
          <p:cNvPr id="6" name="Picture 5">
            <a:extLst>
              <a:ext uri="{FF2B5EF4-FFF2-40B4-BE49-F238E27FC236}">
                <a16:creationId xmlns:a16="http://schemas.microsoft.com/office/drawing/2014/main" id="{476B50EB-A243-4931-90B2-147993302DB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33400" y="1137166"/>
            <a:ext cx="5758756" cy="3579410"/>
          </a:xfrm>
          <a:prstGeom prst="rect">
            <a:avLst/>
          </a:prstGeom>
        </p:spPr>
      </p:pic>
    </p:spTree>
    <p:extLst>
      <p:ext uri="{BB962C8B-B14F-4D97-AF65-F5344CB8AC3E}">
        <p14:creationId xmlns:p14="http://schemas.microsoft.com/office/powerpoint/2010/main" val="410072687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4857750"/>
            <a:ext cx="6858000" cy="28575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 name="Subtitle 2"/>
          <p:cNvSpPr>
            <a:spLocks noGrp="1"/>
          </p:cNvSpPr>
          <p:nvPr>
            <p:ph type="subTitle" idx="1"/>
          </p:nvPr>
        </p:nvSpPr>
        <p:spPr>
          <a:xfrm>
            <a:off x="3810000" y="4857750"/>
            <a:ext cx="3048000" cy="285751"/>
          </a:xfrm>
        </p:spPr>
        <p:txBody>
          <a:bodyPr>
            <a:noAutofit/>
          </a:bodyPr>
          <a:lstStyle/>
          <a:p>
            <a:r>
              <a:rPr lang="en-US" sz="1000" b="1" cap="small" dirty="0">
                <a:solidFill>
                  <a:schemeClr val="bg1"/>
                </a:solidFill>
                <a:latin typeface="Arial" panose="020B0604020202020204" pitchFamily="34" charset="0"/>
                <a:cs typeface="Arial" panose="020B0604020202020204" pitchFamily="34" charset="0"/>
              </a:rPr>
              <a:t>12.2     Timer Overflows on the MSP430FR2355</a:t>
            </a:r>
          </a:p>
        </p:txBody>
      </p:sp>
      <p:sp>
        <p:nvSpPr>
          <p:cNvPr id="8" name="TextBox 7"/>
          <p:cNvSpPr txBox="1"/>
          <p:nvPr/>
        </p:nvSpPr>
        <p:spPr>
          <a:xfrm>
            <a:off x="0" y="492887"/>
            <a:ext cx="6858000" cy="707886"/>
          </a:xfrm>
          <a:prstGeom prst="rect">
            <a:avLst/>
          </a:prstGeom>
          <a:noFill/>
        </p:spPr>
        <p:txBody>
          <a:bodyPr wrap="square" rtlCol="0">
            <a:spAutoFit/>
          </a:bodyPr>
          <a:lstStyle/>
          <a:p>
            <a:r>
              <a:rPr lang="en-US" sz="2000" b="1" cap="small" dirty="0">
                <a:solidFill>
                  <a:schemeClr val="accent2"/>
                </a:solidFill>
                <a:latin typeface="Arial" panose="020B0604020202020204" pitchFamily="34" charset="0"/>
                <a:cs typeface="Arial" panose="020B0604020202020204" pitchFamily="34" charset="0"/>
              </a:rPr>
              <a:t>Ex: Toggling LED1 on TB0 Overflow Using SMCLK and a Divide-by-4 Clock Config</a:t>
            </a:r>
            <a:endParaRPr lang="en-US" sz="2200" b="1" cap="small" dirty="0">
              <a:solidFill>
                <a:schemeClr val="accent2"/>
              </a:solidFill>
              <a:latin typeface="Arial" panose="020B0604020202020204" pitchFamily="34" charset="0"/>
              <a:cs typeface="Arial" panose="020B0604020202020204" pitchFamily="34" charset="0"/>
            </a:endParaRPr>
          </a:p>
        </p:txBody>
      </p:sp>
      <p:sp>
        <p:nvSpPr>
          <p:cNvPr id="7" name="Rectangle 6"/>
          <p:cNvSpPr/>
          <p:nvPr/>
        </p:nvSpPr>
        <p:spPr>
          <a:xfrm>
            <a:off x="0" y="1"/>
            <a:ext cx="6858000" cy="47303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 name="Title 1"/>
          <p:cNvSpPr>
            <a:spLocks noGrp="1"/>
          </p:cNvSpPr>
          <p:nvPr>
            <p:ph type="ctrTitle"/>
          </p:nvPr>
        </p:nvSpPr>
        <p:spPr>
          <a:xfrm>
            <a:off x="0" y="11431"/>
            <a:ext cx="6858000" cy="461605"/>
          </a:xfrm>
        </p:spPr>
        <p:txBody>
          <a:bodyPr anchor="ctr">
            <a:noAutofit/>
          </a:bodyPr>
          <a:lstStyle/>
          <a:p>
            <a:pPr algn="l"/>
            <a:r>
              <a:rPr lang="en-US" sz="1600" cap="small" dirty="0">
                <a:solidFill>
                  <a:schemeClr val="bg1"/>
                </a:solidFill>
                <a:latin typeface="Arial" panose="020B0604020202020204" pitchFamily="34" charset="0"/>
                <a:cs typeface="Arial" panose="020B0604020202020204" pitchFamily="34" charset="0"/>
              </a:rPr>
              <a:t>Ch. 12: Introduction to Timers</a:t>
            </a:r>
          </a:p>
        </p:txBody>
      </p:sp>
      <p:pic>
        <p:nvPicPr>
          <p:cNvPr id="6" name="Picture 5">
            <a:extLst>
              <a:ext uri="{FF2B5EF4-FFF2-40B4-BE49-F238E27FC236}">
                <a16:creationId xmlns:a16="http://schemas.microsoft.com/office/drawing/2014/main" id="{476B50EB-A243-4931-90B2-147993302DB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21802" y="1281442"/>
            <a:ext cx="6290595" cy="1442707"/>
          </a:xfrm>
          <a:prstGeom prst="rect">
            <a:avLst/>
          </a:prstGeom>
        </p:spPr>
      </p:pic>
      <p:sp>
        <p:nvSpPr>
          <p:cNvPr id="9" name="Subtitle 2">
            <a:extLst>
              <a:ext uri="{FF2B5EF4-FFF2-40B4-BE49-F238E27FC236}">
                <a16:creationId xmlns:a16="http://schemas.microsoft.com/office/drawing/2014/main" id="{E6C8B536-9572-48C9-8BDA-E9489474E441}"/>
              </a:ext>
            </a:extLst>
          </p:cNvPr>
          <p:cNvSpPr txBox="1">
            <a:spLocks/>
          </p:cNvSpPr>
          <p:nvPr/>
        </p:nvSpPr>
        <p:spPr>
          <a:xfrm>
            <a:off x="190500" y="2952750"/>
            <a:ext cx="6667500" cy="685800"/>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anose="020B0604020202020204" pitchFamily="34" charset="0"/>
              <a:buNone/>
              <a:defRPr sz="2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6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algn="l"/>
            <a:r>
              <a:rPr lang="en-US" sz="1600" dirty="0">
                <a:solidFill>
                  <a:schemeClr val="accent2"/>
                </a:solidFill>
                <a:latin typeface="Arial" panose="020B0604020202020204" pitchFamily="34" charset="0"/>
                <a:cs typeface="Arial" panose="020B0604020202020204" pitchFamily="34" charset="0"/>
              </a:rPr>
              <a:t>Step 3: Debug your program and run it.  You will see LED1 toggle on and off every 262 </a:t>
            </a:r>
            <a:r>
              <a:rPr lang="en-US" sz="1600" dirty="0" err="1">
                <a:solidFill>
                  <a:schemeClr val="accent2"/>
                </a:solidFill>
                <a:latin typeface="Arial" panose="020B0604020202020204" pitchFamily="34" charset="0"/>
                <a:cs typeface="Arial" panose="020B0604020202020204" pitchFamily="34" charset="0"/>
              </a:rPr>
              <a:t>ms.</a:t>
            </a:r>
            <a:endParaRPr lang="en-US" sz="1600" dirty="0">
              <a:solidFill>
                <a:schemeClr val="accent2"/>
              </a:solidFill>
              <a:latin typeface="Arial" panose="020B0604020202020204" pitchFamily="34" charset="0"/>
              <a:cs typeface="Arial" panose="020B0604020202020204" pitchFamily="34" charset="0"/>
            </a:endParaRPr>
          </a:p>
        </p:txBody>
      </p:sp>
      <p:pic>
        <p:nvPicPr>
          <p:cNvPr id="10" name="Picture 9">
            <a:extLst>
              <a:ext uri="{FF2B5EF4-FFF2-40B4-BE49-F238E27FC236}">
                <a16:creationId xmlns:a16="http://schemas.microsoft.com/office/drawing/2014/main" id="{A5FC445F-1256-468D-8CC8-B676FA7F696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37396" y="3856748"/>
            <a:ext cx="5840670" cy="522975"/>
          </a:xfrm>
          <a:prstGeom prst="rect">
            <a:avLst/>
          </a:prstGeom>
        </p:spPr>
      </p:pic>
    </p:spTree>
    <p:extLst>
      <p:ext uri="{BB962C8B-B14F-4D97-AF65-F5344CB8AC3E}">
        <p14:creationId xmlns:p14="http://schemas.microsoft.com/office/powerpoint/2010/main" val="252345435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4705350"/>
            <a:ext cx="6858000" cy="43815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 name="Subtitle 2"/>
          <p:cNvSpPr>
            <a:spLocks noGrp="1"/>
          </p:cNvSpPr>
          <p:nvPr>
            <p:ph type="subTitle" idx="1"/>
          </p:nvPr>
        </p:nvSpPr>
        <p:spPr>
          <a:xfrm>
            <a:off x="4191000" y="4739640"/>
            <a:ext cx="2590800" cy="331469"/>
          </a:xfrm>
        </p:spPr>
        <p:txBody>
          <a:bodyPr>
            <a:normAutofit lnSpcReduction="10000"/>
          </a:bodyPr>
          <a:lstStyle/>
          <a:p>
            <a:r>
              <a:rPr lang="en-US" sz="1600" b="1" cap="small" dirty="0">
                <a:solidFill>
                  <a:schemeClr val="bg1"/>
                </a:solidFill>
                <a:latin typeface="Arial" panose="020B0604020202020204" pitchFamily="34" charset="0"/>
                <a:cs typeface="Arial" panose="020B0604020202020204" pitchFamily="34" charset="0"/>
              </a:rPr>
              <a:t>Brock J. </a:t>
            </a:r>
            <a:r>
              <a:rPr lang="en-US" sz="1400" b="1" cap="small" dirty="0">
                <a:solidFill>
                  <a:schemeClr val="bg1"/>
                </a:solidFill>
                <a:latin typeface="Arial" panose="020B0604020202020204" pitchFamily="34" charset="0"/>
                <a:cs typeface="Arial" panose="020B0604020202020204" pitchFamily="34" charset="0"/>
              </a:rPr>
              <a:t>LaMeres</a:t>
            </a:r>
            <a:r>
              <a:rPr lang="en-US" sz="1600" b="1" cap="small" dirty="0">
                <a:solidFill>
                  <a:schemeClr val="bg1"/>
                </a:solidFill>
                <a:latin typeface="Arial" panose="020B0604020202020204" pitchFamily="34" charset="0"/>
                <a:cs typeface="Arial" panose="020B0604020202020204" pitchFamily="34" charset="0"/>
              </a:rPr>
              <a:t>, Ph.D.</a:t>
            </a:r>
          </a:p>
        </p:txBody>
      </p:sp>
      <p:sp>
        <p:nvSpPr>
          <p:cNvPr id="8" name="TextBox 7"/>
          <p:cNvSpPr txBox="1"/>
          <p:nvPr/>
        </p:nvSpPr>
        <p:spPr>
          <a:xfrm>
            <a:off x="76200" y="819150"/>
            <a:ext cx="6629400" cy="400110"/>
          </a:xfrm>
          <a:prstGeom prst="rect">
            <a:avLst/>
          </a:prstGeom>
          <a:noFill/>
        </p:spPr>
        <p:txBody>
          <a:bodyPr wrap="square" rtlCol="0">
            <a:spAutoFit/>
          </a:bodyPr>
          <a:lstStyle/>
          <a:p>
            <a:r>
              <a:rPr lang="en-US" sz="2000" b="1" cap="small" dirty="0">
                <a:solidFill>
                  <a:schemeClr val="accent2"/>
                </a:solidFill>
                <a:latin typeface="Arial" panose="020B0604020202020204" pitchFamily="34" charset="0"/>
                <a:cs typeface="Arial" panose="020B0604020202020204" pitchFamily="34" charset="0"/>
              </a:rPr>
              <a:t>Chapter 12: Introduction to Timers</a:t>
            </a:r>
            <a:endParaRPr lang="en-US" sz="2200" b="1" cap="small" dirty="0">
              <a:solidFill>
                <a:schemeClr val="accent2"/>
              </a:solidFill>
              <a:latin typeface="Arial" panose="020B0604020202020204" pitchFamily="34" charset="0"/>
              <a:cs typeface="Arial" panose="020B0604020202020204" pitchFamily="34" charset="0"/>
            </a:endParaRPr>
          </a:p>
        </p:txBody>
      </p:sp>
      <p:sp>
        <p:nvSpPr>
          <p:cNvPr id="7" name="Rectangle 6"/>
          <p:cNvSpPr/>
          <p:nvPr/>
        </p:nvSpPr>
        <p:spPr>
          <a:xfrm>
            <a:off x="0" y="1"/>
            <a:ext cx="6858000" cy="81915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 name="Title 1"/>
          <p:cNvSpPr>
            <a:spLocks noGrp="1"/>
          </p:cNvSpPr>
          <p:nvPr>
            <p:ph type="ctrTitle"/>
          </p:nvPr>
        </p:nvSpPr>
        <p:spPr>
          <a:xfrm>
            <a:off x="0" y="11431"/>
            <a:ext cx="6858000" cy="807719"/>
          </a:xfrm>
        </p:spPr>
        <p:txBody>
          <a:bodyPr anchor="ctr">
            <a:normAutofit/>
          </a:bodyPr>
          <a:lstStyle/>
          <a:p>
            <a:r>
              <a:rPr lang="en-US" sz="2200" cap="small" dirty="0">
                <a:solidFill>
                  <a:schemeClr val="bg1"/>
                </a:solidFill>
                <a:latin typeface="Arial" panose="020B0604020202020204" pitchFamily="34" charset="0"/>
                <a:cs typeface="Arial" panose="020B0604020202020204" pitchFamily="34" charset="0"/>
              </a:rPr>
              <a:t>Embedded Systems Design</a:t>
            </a:r>
            <a:endParaRPr lang="en-US" sz="2400" cap="small" dirty="0">
              <a:solidFill>
                <a:schemeClr val="bg1"/>
              </a:solidFill>
              <a:latin typeface="Arial" panose="020B0604020202020204" pitchFamily="34" charset="0"/>
              <a:cs typeface="Arial" panose="020B0604020202020204" pitchFamily="34" charset="0"/>
            </a:endParaRPr>
          </a:p>
        </p:txBody>
      </p:sp>
      <p:sp>
        <p:nvSpPr>
          <p:cNvPr id="12" name="Subtitle 2"/>
          <p:cNvSpPr txBox="1">
            <a:spLocks/>
          </p:cNvSpPr>
          <p:nvPr/>
        </p:nvSpPr>
        <p:spPr>
          <a:xfrm>
            <a:off x="319188" y="1205850"/>
            <a:ext cx="6615012" cy="331469"/>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anose="020B0604020202020204" pitchFamily="34" charset="0"/>
              <a:buNone/>
              <a:defRPr sz="2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6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marL="457200" indent="-457200" algn="l"/>
            <a:r>
              <a:rPr lang="en-US" sz="1600" b="1" cap="small" dirty="0">
                <a:solidFill>
                  <a:schemeClr val="accent2"/>
                </a:solidFill>
                <a:latin typeface="Arial" panose="020B0604020202020204" pitchFamily="34" charset="0"/>
                <a:cs typeface="Arial" panose="020B0604020202020204" pitchFamily="34" charset="0"/>
              </a:rPr>
              <a:t>12.2	Timer Overflows on the MSP430FR2355:</a:t>
            </a:r>
            <a:br>
              <a:rPr lang="en-US" sz="1600" b="1" cap="small" dirty="0">
                <a:solidFill>
                  <a:schemeClr val="accent2"/>
                </a:solidFill>
                <a:latin typeface="Arial" panose="020B0604020202020204" pitchFamily="34" charset="0"/>
                <a:cs typeface="Arial" panose="020B0604020202020204" pitchFamily="34" charset="0"/>
              </a:rPr>
            </a:br>
            <a:r>
              <a:rPr lang="en-US" sz="1600" b="1" cap="small" dirty="0">
                <a:solidFill>
                  <a:schemeClr val="accent2"/>
                </a:solidFill>
                <a:latin typeface="Arial" panose="020B0604020202020204" pitchFamily="34" charset="0"/>
                <a:cs typeface="Arial" panose="020B0604020202020204" pitchFamily="34" charset="0"/>
              </a:rPr>
              <a:t> Example – Toggling LED1 on Timer Overflow (SMCLK, Div4)</a:t>
            </a:r>
          </a:p>
        </p:txBody>
      </p:sp>
      <p:pic>
        <p:nvPicPr>
          <p:cNvPr id="19" name="Picture 18">
            <a:extLst>
              <a:ext uri="{FF2B5EF4-FFF2-40B4-BE49-F238E27FC236}">
                <a16:creationId xmlns:a16="http://schemas.microsoft.com/office/drawing/2014/main" id="{389002F8-86E7-4022-865E-2F6C6461FA81}"/>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0177" r="43030" b="39259"/>
          <a:stretch/>
        </p:blipFill>
        <p:spPr>
          <a:xfrm>
            <a:off x="4267200" y="2940460"/>
            <a:ext cx="1219200" cy="1612490"/>
          </a:xfrm>
          <a:prstGeom prst="rect">
            <a:avLst/>
          </a:prstGeom>
        </p:spPr>
      </p:pic>
      <p:pic>
        <p:nvPicPr>
          <p:cNvPr id="20" name="Picture 19" descr="A close up of a sign&#10;&#10;Description automatically generated">
            <a:extLst>
              <a:ext uri="{FF2B5EF4-FFF2-40B4-BE49-F238E27FC236}">
                <a16:creationId xmlns:a16="http://schemas.microsoft.com/office/drawing/2014/main" id="{E671E93D-0B33-4008-AB01-3A275E41A92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2000" y="1765895"/>
            <a:ext cx="1937664" cy="2710855"/>
          </a:xfrm>
          <a:prstGeom prst="rect">
            <a:avLst/>
          </a:prstGeom>
        </p:spPr>
      </p:pic>
      <p:pic>
        <p:nvPicPr>
          <p:cNvPr id="21" name="Picture 2" descr="Subscribe to Dr. LaMeres' YouTube Channel">
            <a:extLst>
              <a:ext uri="{FF2B5EF4-FFF2-40B4-BE49-F238E27FC236}">
                <a16:creationId xmlns:a16="http://schemas.microsoft.com/office/drawing/2014/main" id="{CADB367B-6699-4F66-86F5-D68085471EC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57600" y="1879693"/>
            <a:ext cx="2209800" cy="622114"/>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55EC305B-E9D8-4A5A-8080-361687C4C065}"/>
              </a:ext>
            </a:extLst>
          </p:cNvPr>
          <p:cNvSpPr txBox="1"/>
          <p:nvPr/>
        </p:nvSpPr>
        <p:spPr>
          <a:xfrm>
            <a:off x="2906652" y="2599551"/>
            <a:ext cx="3810000" cy="276999"/>
          </a:xfrm>
          <a:prstGeom prst="rect">
            <a:avLst/>
          </a:prstGeom>
          <a:noFill/>
        </p:spPr>
        <p:txBody>
          <a:bodyPr wrap="square" rtlCol="0">
            <a:spAutoFit/>
          </a:bodyPr>
          <a:lstStyle/>
          <a:p>
            <a:r>
              <a:rPr lang="en-US" sz="1200" dirty="0">
                <a:hlinkClick r:id="rId5"/>
              </a:rPr>
              <a:t>www.youtube.com/c/DigitalLogicProgramming_LaMeres</a:t>
            </a:r>
            <a:r>
              <a:rPr lang="en-US" sz="1200" dirty="0"/>
              <a:t> </a:t>
            </a:r>
          </a:p>
        </p:txBody>
      </p:sp>
    </p:spTree>
    <p:extLst>
      <p:ext uri="{BB962C8B-B14F-4D97-AF65-F5344CB8AC3E}">
        <p14:creationId xmlns:p14="http://schemas.microsoft.com/office/powerpoint/2010/main" val="287849408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4705350"/>
            <a:ext cx="6858000" cy="43815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 name="Subtitle 2"/>
          <p:cNvSpPr>
            <a:spLocks noGrp="1"/>
          </p:cNvSpPr>
          <p:nvPr>
            <p:ph type="subTitle" idx="1"/>
          </p:nvPr>
        </p:nvSpPr>
        <p:spPr>
          <a:xfrm>
            <a:off x="4191000" y="4739640"/>
            <a:ext cx="2590800" cy="331469"/>
          </a:xfrm>
        </p:spPr>
        <p:txBody>
          <a:bodyPr>
            <a:normAutofit lnSpcReduction="10000"/>
          </a:bodyPr>
          <a:lstStyle/>
          <a:p>
            <a:r>
              <a:rPr lang="en-US" sz="1600" b="1" cap="small" dirty="0">
                <a:solidFill>
                  <a:schemeClr val="bg1"/>
                </a:solidFill>
                <a:latin typeface="Arial" panose="020B0604020202020204" pitchFamily="34" charset="0"/>
                <a:cs typeface="Arial" panose="020B0604020202020204" pitchFamily="34" charset="0"/>
              </a:rPr>
              <a:t>Brock J. </a:t>
            </a:r>
            <a:r>
              <a:rPr lang="en-US" sz="1400" b="1" cap="small" dirty="0">
                <a:solidFill>
                  <a:schemeClr val="bg1"/>
                </a:solidFill>
                <a:latin typeface="Arial" panose="020B0604020202020204" pitchFamily="34" charset="0"/>
                <a:cs typeface="Arial" panose="020B0604020202020204" pitchFamily="34" charset="0"/>
              </a:rPr>
              <a:t>LaMeres</a:t>
            </a:r>
            <a:r>
              <a:rPr lang="en-US" sz="1600" b="1" cap="small" dirty="0">
                <a:solidFill>
                  <a:schemeClr val="bg1"/>
                </a:solidFill>
                <a:latin typeface="Arial" panose="020B0604020202020204" pitchFamily="34" charset="0"/>
                <a:cs typeface="Arial" panose="020B0604020202020204" pitchFamily="34" charset="0"/>
              </a:rPr>
              <a:t>, Ph.D.</a:t>
            </a:r>
          </a:p>
        </p:txBody>
      </p:sp>
      <p:sp>
        <p:nvSpPr>
          <p:cNvPr id="8" name="TextBox 7"/>
          <p:cNvSpPr txBox="1"/>
          <p:nvPr/>
        </p:nvSpPr>
        <p:spPr>
          <a:xfrm>
            <a:off x="76200" y="819150"/>
            <a:ext cx="6629400" cy="400110"/>
          </a:xfrm>
          <a:prstGeom prst="rect">
            <a:avLst/>
          </a:prstGeom>
          <a:noFill/>
        </p:spPr>
        <p:txBody>
          <a:bodyPr wrap="square" rtlCol="0">
            <a:spAutoFit/>
          </a:bodyPr>
          <a:lstStyle/>
          <a:p>
            <a:r>
              <a:rPr lang="en-US" sz="2000" b="1" cap="small" dirty="0">
                <a:solidFill>
                  <a:schemeClr val="accent2"/>
                </a:solidFill>
                <a:latin typeface="Arial" panose="020B0604020202020204" pitchFamily="34" charset="0"/>
                <a:cs typeface="Arial" panose="020B0604020202020204" pitchFamily="34" charset="0"/>
              </a:rPr>
              <a:t>Chapter 12: Introduction to Timers</a:t>
            </a:r>
            <a:endParaRPr lang="en-US" sz="2200" b="1" cap="small" dirty="0">
              <a:solidFill>
                <a:schemeClr val="accent2"/>
              </a:solidFill>
              <a:latin typeface="Arial" panose="020B0604020202020204" pitchFamily="34" charset="0"/>
              <a:cs typeface="Arial" panose="020B0604020202020204" pitchFamily="34" charset="0"/>
            </a:endParaRPr>
          </a:p>
        </p:txBody>
      </p:sp>
      <p:sp>
        <p:nvSpPr>
          <p:cNvPr id="7" name="Rectangle 6"/>
          <p:cNvSpPr/>
          <p:nvPr/>
        </p:nvSpPr>
        <p:spPr>
          <a:xfrm>
            <a:off x="0" y="1"/>
            <a:ext cx="6858000" cy="81915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 name="Title 1"/>
          <p:cNvSpPr>
            <a:spLocks noGrp="1"/>
          </p:cNvSpPr>
          <p:nvPr>
            <p:ph type="ctrTitle"/>
          </p:nvPr>
        </p:nvSpPr>
        <p:spPr>
          <a:xfrm>
            <a:off x="0" y="11431"/>
            <a:ext cx="6858000" cy="807719"/>
          </a:xfrm>
        </p:spPr>
        <p:txBody>
          <a:bodyPr anchor="ctr">
            <a:normAutofit/>
          </a:bodyPr>
          <a:lstStyle/>
          <a:p>
            <a:r>
              <a:rPr lang="en-US" sz="2200" cap="small" dirty="0">
                <a:solidFill>
                  <a:schemeClr val="bg1"/>
                </a:solidFill>
                <a:latin typeface="Arial" panose="020B0604020202020204" pitchFamily="34" charset="0"/>
                <a:cs typeface="Arial" panose="020B0604020202020204" pitchFamily="34" charset="0"/>
              </a:rPr>
              <a:t>Embedded Systems Design</a:t>
            </a:r>
            <a:endParaRPr lang="en-US" sz="2400" cap="small" dirty="0">
              <a:solidFill>
                <a:schemeClr val="bg1"/>
              </a:solidFill>
              <a:latin typeface="Arial" panose="020B0604020202020204" pitchFamily="34" charset="0"/>
              <a:cs typeface="Arial" panose="020B0604020202020204" pitchFamily="34" charset="0"/>
            </a:endParaRPr>
          </a:p>
        </p:txBody>
      </p:sp>
      <p:sp>
        <p:nvSpPr>
          <p:cNvPr id="12" name="Subtitle 2"/>
          <p:cNvSpPr txBox="1">
            <a:spLocks/>
          </p:cNvSpPr>
          <p:nvPr/>
        </p:nvSpPr>
        <p:spPr>
          <a:xfrm>
            <a:off x="304798" y="1200150"/>
            <a:ext cx="6400801" cy="331469"/>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anose="020B0604020202020204" pitchFamily="34" charset="0"/>
              <a:buNone/>
              <a:defRPr sz="2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6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marL="457200" indent="-457200" algn="l"/>
            <a:r>
              <a:rPr lang="en-US" sz="1600" b="1" cap="small" dirty="0">
                <a:solidFill>
                  <a:schemeClr val="accent2"/>
                </a:solidFill>
                <a:latin typeface="Arial" panose="020B0604020202020204" pitchFamily="34" charset="0"/>
                <a:cs typeface="Arial" panose="020B0604020202020204" pitchFamily="34" charset="0"/>
              </a:rPr>
              <a:t>12.3	Timer Compares on the MSP430FR2355</a:t>
            </a:r>
          </a:p>
        </p:txBody>
      </p:sp>
      <p:sp>
        <p:nvSpPr>
          <p:cNvPr id="15" name="Subtitle 2"/>
          <p:cNvSpPr txBox="1">
            <a:spLocks/>
          </p:cNvSpPr>
          <p:nvPr/>
        </p:nvSpPr>
        <p:spPr>
          <a:xfrm>
            <a:off x="-342900" y="4445783"/>
            <a:ext cx="2819400" cy="292422"/>
          </a:xfrm>
          <a:prstGeom prst="rect">
            <a:avLst/>
          </a:prstGeom>
        </p:spPr>
        <p:txBody>
          <a:bodyPr vert="horz" lIns="91440" tIns="45720" rIns="91440" bIns="45720" rtlCol="0" anchor="ctr">
            <a:noAutofit/>
          </a:bodyPr>
          <a:lstStyle>
            <a:lvl1pPr marL="0" indent="0" algn="ctr" defTabSz="914400" rtl="0" eaLnBrk="1" latinLnBrk="0" hangingPunct="1">
              <a:spcBef>
                <a:spcPct val="20000"/>
              </a:spcBef>
              <a:buFont typeface="Arial" panose="020B0604020202020204" pitchFamily="34" charset="0"/>
              <a:buNone/>
              <a:defRPr sz="2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6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endParaRPr lang="en-US" sz="1000" dirty="0">
              <a:solidFill>
                <a:schemeClr val="accent2"/>
              </a:solidFill>
              <a:latin typeface="Arial" panose="020B0604020202020204" pitchFamily="34" charset="0"/>
              <a:cs typeface="Arial" panose="020B0604020202020204" pitchFamily="34" charset="0"/>
            </a:endParaRPr>
          </a:p>
        </p:txBody>
      </p:sp>
      <p:pic>
        <p:nvPicPr>
          <p:cNvPr id="13" name="Picture 12">
            <a:extLst>
              <a:ext uri="{FF2B5EF4-FFF2-40B4-BE49-F238E27FC236}">
                <a16:creationId xmlns:a16="http://schemas.microsoft.com/office/drawing/2014/main" id="{C6968FC4-8B5C-436D-B2CA-D552FDAF7BC1}"/>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0177" r="43030" b="39259"/>
          <a:stretch/>
        </p:blipFill>
        <p:spPr>
          <a:xfrm>
            <a:off x="4267200" y="2940460"/>
            <a:ext cx="1219200" cy="1612490"/>
          </a:xfrm>
          <a:prstGeom prst="rect">
            <a:avLst/>
          </a:prstGeom>
        </p:spPr>
      </p:pic>
      <p:pic>
        <p:nvPicPr>
          <p:cNvPr id="14" name="Picture 13" descr="A close up of a sign&#10;&#10;Description automatically generated">
            <a:extLst>
              <a:ext uri="{FF2B5EF4-FFF2-40B4-BE49-F238E27FC236}">
                <a16:creationId xmlns:a16="http://schemas.microsoft.com/office/drawing/2014/main" id="{27E26B87-3AF7-417F-B407-C02091FBA92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2000" y="1765895"/>
            <a:ext cx="1937664" cy="2710855"/>
          </a:xfrm>
          <a:prstGeom prst="rect">
            <a:avLst/>
          </a:prstGeom>
        </p:spPr>
      </p:pic>
    </p:spTree>
    <p:extLst>
      <p:ext uri="{BB962C8B-B14F-4D97-AF65-F5344CB8AC3E}">
        <p14:creationId xmlns:p14="http://schemas.microsoft.com/office/powerpoint/2010/main" val="405646667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4857750"/>
            <a:ext cx="6858000" cy="28575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 name="Subtitle 2"/>
          <p:cNvSpPr>
            <a:spLocks noGrp="1"/>
          </p:cNvSpPr>
          <p:nvPr>
            <p:ph type="subTitle" idx="1"/>
          </p:nvPr>
        </p:nvSpPr>
        <p:spPr>
          <a:xfrm>
            <a:off x="3886200" y="4857750"/>
            <a:ext cx="2971800" cy="285751"/>
          </a:xfrm>
        </p:spPr>
        <p:txBody>
          <a:bodyPr>
            <a:noAutofit/>
          </a:bodyPr>
          <a:lstStyle/>
          <a:p>
            <a:r>
              <a:rPr lang="en-US" sz="1000" b="1" cap="small" dirty="0">
                <a:solidFill>
                  <a:schemeClr val="bg1"/>
                </a:solidFill>
                <a:latin typeface="Arial" panose="020B0604020202020204" pitchFamily="34" charset="0"/>
                <a:cs typeface="Arial" panose="020B0604020202020204" pitchFamily="34" charset="0"/>
              </a:rPr>
              <a:t>12.3     Timer Compares on the MSP430FR2355</a:t>
            </a:r>
          </a:p>
        </p:txBody>
      </p:sp>
      <p:sp>
        <p:nvSpPr>
          <p:cNvPr id="8" name="TextBox 7"/>
          <p:cNvSpPr txBox="1"/>
          <p:nvPr/>
        </p:nvSpPr>
        <p:spPr>
          <a:xfrm>
            <a:off x="0" y="492887"/>
            <a:ext cx="6629400" cy="400110"/>
          </a:xfrm>
          <a:prstGeom prst="rect">
            <a:avLst/>
          </a:prstGeom>
          <a:noFill/>
        </p:spPr>
        <p:txBody>
          <a:bodyPr wrap="square" rtlCol="0">
            <a:spAutoFit/>
          </a:bodyPr>
          <a:lstStyle/>
          <a:p>
            <a:r>
              <a:rPr lang="en-US" sz="2000" b="1" cap="small" dirty="0">
                <a:solidFill>
                  <a:schemeClr val="accent2"/>
                </a:solidFill>
                <a:latin typeface="Arial" panose="020B0604020202020204" pitchFamily="34" charset="0"/>
                <a:cs typeface="Arial" panose="020B0604020202020204" pitchFamily="34" charset="0"/>
              </a:rPr>
              <a:t>Timer Compares on the MSP430FR2355</a:t>
            </a:r>
            <a:endParaRPr lang="en-US" sz="2200" b="1" cap="small" dirty="0">
              <a:solidFill>
                <a:schemeClr val="accent2"/>
              </a:solidFill>
              <a:latin typeface="Arial" panose="020B0604020202020204" pitchFamily="34" charset="0"/>
              <a:cs typeface="Arial" panose="020B0604020202020204" pitchFamily="34" charset="0"/>
            </a:endParaRPr>
          </a:p>
        </p:txBody>
      </p:sp>
      <p:sp>
        <p:nvSpPr>
          <p:cNvPr id="7" name="Rectangle 6"/>
          <p:cNvSpPr/>
          <p:nvPr/>
        </p:nvSpPr>
        <p:spPr>
          <a:xfrm>
            <a:off x="0" y="1"/>
            <a:ext cx="6858000" cy="47303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 name="Title 1"/>
          <p:cNvSpPr>
            <a:spLocks noGrp="1"/>
          </p:cNvSpPr>
          <p:nvPr>
            <p:ph type="ctrTitle"/>
          </p:nvPr>
        </p:nvSpPr>
        <p:spPr>
          <a:xfrm>
            <a:off x="0" y="11431"/>
            <a:ext cx="6858000" cy="461605"/>
          </a:xfrm>
        </p:spPr>
        <p:txBody>
          <a:bodyPr anchor="ctr">
            <a:noAutofit/>
          </a:bodyPr>
          <a:lstStyle/>
          <a:p>
            <a:pPr algn="l"/>
            <a:r>
              <a:rPr lang="en-US" sz="1600" cap="small" dirty="0">
                <a:solidFill>
                  <a:schemeClr val="bg1"/>
                </a:solidFill>
                <a:latin typeface="Arial" panose="020B0604020202020204" pitchFamily="34" charset="0"/>
                <a:cs typeface="Arial" panose="020B0604020202020204" pitchFamily="34" charset="0"/>
              </a:rPr>
              <a:t>Ch. 12: Introduction to Timers</a:t>
            </a:r>
          </a:p>
        </p:txBody>
      </p:sp>
      <p:sp>
        <p:nvSpPr>
          <p:cNvPr id="10" name="Subtitle 2">
            <a:extLst>
              <a:ext uri="{FF2B5EF4-FFF2-40B4-BE49-F238E27FC236}">
                <a16:creationId xmlns:a16="http://schemas.microsoft.com/office/drawing/2014/main" id="{F7294821-A35C-4E9B-ADE2-46B8653C9E62}"/>
              </a:ext>
            </a:extLst>
          </p:cNvPr>
          <p:cNvSpPr txBox="1">
            <a:spLocks/>
          </p:cNvSpPr>
          <p:nvPr/>
        </p:nvSpPr>
        <p:spPr>
          <a:xfrm>
            <a:off x="190500" y="895155"/>
            <a:ext cx="6667500" cy="2881801"/>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anose="020B0604020202020204" pitchFamily="34" charset="0"/>
              <a:buNone/>
              <a:defRPr sz="2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6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marL="228600" indent="-228600" algn="l">
              <a:buFont typeface="Arial" panose="020B0604020202020204" pitchFamily="34" charset="0"/>
              <a:buChar char="•"/>
            </a:pPr>
            <a:r>
              <a:rPr lang="en-US" sz="1400" b="1" dirty="0">
                <a:solidFill>
                  <a:schemeClr val="accent2"/>
                </a:solidFill>
                <a:latin typeface="Arial" panose="020B0604020202020204" pitchFamily="34" charset="0"/>
                <a:cs typeface="Arial" panose="020B0604020202020204" pitchFamily="34" charset="0"/>
              </a:rPr>
              <a:t>Timer Compare</a:t>
            </a:r>
            <a:r>
              <a:rPr lang="en-US" sz="1400" dirty="0">
                <a:solidFill>
                  <a:schemeClr val="accent2"/>
                </a:solidFill>
                <a:latin typeface="Arial" panose="020B0604020202020204" pitchFamily="34" charset="0"/>
                <a:cs typeface="Arial" panose="020B0604020202020204" pitchFamily="34" charset="0"/>
              </a:rPr>
              <a:t> – triggers an event when the main timer value equals a value stored in one of the MSP430’s </a:t>
            </a:r>
            <a:r>
              <a:rPr lang="en-US" sz="1400" b="1" dirty="0">
                <a:solidFill>
                  <a:schemeClr val="accent2"/>
                </a:solidFill>
                <a:latin typeface="Arial" panose="020B0604020202020204" pitchFamily="34" charset="0"/>
                <a:cs typeface="Arial" panose="020B0604020202020204" pitchFamily="34" charset="0"/>
              </a:rPr>
              <a:t>capture/compare registers (CCR)</a:t>
            </a:r>
            <a:r>
              <a:rPr lang="en-US" sz="1400" dirty="0">
                <a:solidFill>
                  <a:schemeClr val="accent2"/>
                </a:solidFill>
                <a:latin typeface="Arial" panose="020B0604020202020204" pitchFamily="34" charset="0"/>
                <a:cs typeface="Arial" panose="020B0604020202020204" pitchFamily="34" charset="0"/>
              </a:rPr>
              <a:t>.</a:t>
            </a:r>
          </a:p>
          <a:p>
            <a:pPr marL="228600" indent="-228600" algn="l">
              <a:buFont typeface="Arial" panose="020B0604020202020204" pitchFamily="34" charset="0"/>
              <a:buChar char="•"/>
            </a:pPr>
            <a:endParaRPr lang="en-US" sz="1600" dirty="0">
              <a:solidFill>
                <a:schemeClr val="accent2"/>
              </a:solidFill>
              <a:latin typeface="Arial" panose="020B0604020202020204" pitchFamily="34" charset="0"/>
              <a:cs typeface="Arial" panose="020B0604020202020204" pitchFamily="34" charset="0"/>
            </a:endParaRPr>
          </a:p>
        </p:txBody>
      </p:sp>
      <p:pic>
        <p:nvPicPr>
          <p:cNvPr id="19" name="Picture 18">
            <a:extLst>
              <a:ext uri="{FF2B5EF4-FFF2-40B4-BE49-F238E27FC236}">
                <a16:creationId xmlns:a16="http://schemas.microsoft.com/office/drawing/2014/main" id="{0AED54E8-3F91-486F-8FD3-564EB3B2822D}"/>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914400" y="1428750"/>
            <a:ext cx="5029200" cy="3322865"/>
          </a:xfrm>
          <a:prstGeom prst="rect">
            <a:avLst/>
          </a:prstGeom>
        </p:spPr>
      </p:pic>
    </p:spTree>
    <p:extLst>
      <p:ext uri="{BB962C8B-B14F-4D97-AF65-F5344CB8AC3E}">
        <p14:creationId xmlns:p14="http://schemas.microsoft.com/office/powerpoint/2010/main" val="343124140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4857750"/>
            <a:ext cx="6858000" cy="28575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 name="Subtitle 2"/>
          <p:cNvSpPr>
            <a:spLocks noGrp="1"/>
          </p:cNvSpPr>
          <p:nvPr>
            <p:ph type="subTitle" idx="1"/>
          </p:nvPr>
        </p:nvSpPr>
        <p:spPr>
          <a:xfrm>
            <a:off x="3886200" y="4857750"/>
            <a:ext cx="2971800" cy="285751"/>
          </a:xfrm>
        </p:spPr>
        <p:txBody>
          <a:bodyPr>
            <a:noAutofit/>
          </a:bodyPr>
          <a:lstStyle/>
          <a:p>
            <a:r>
              <a:rPr lang="en-US" sz="1000" b="1" cap="small" dirty="0">
                <a:solidFill>
                  <a:schemeClr val="bg1"/>
                </a:solidFill>
                <a:latin typeface="Arial" panose="020B0604020202020204" pitchFamily="34" charset="0"/>
                <a:cs typeface="Arial" panose="020B0604020202020204" pitchFamily="34" charset="0"/>
              </a:rPr>
              <a:t>12.3     Timer Compares on the MSP430FR2355</a:t>
            </a:r>
          </a:p>
        </p:txBody>
      </p:sp>
      <p:sp>
        <p:nvSpPr>
          <p:cNvPr id="8" name="TextBox 7"/>
          <p:cNvSpPr txBox="1"/>
          <p:nvPr/>
        </p:nvSpPr>
        <p:spPr>
          <a:xfrm>
            <a:off x="0" y="492887"/>
            <a:ext cx="6629400" cy="400110"/>
          </a:xfrm>
          <a:prstGeom prst="rect">
            <a:avLst/>
          </a:prstGeom>
          <a:noFill/>
        </p:spPr>
        <p:txBody>
          <a:bodyPr wrap="square" rtlCol="0">
            <a:spAutoFit/>
          </a:bodyPr>
          <a:lstStyle/>
          <a:p>
            <a:r>
              <a:rPr lang="en-US" sz="2000" b="1" cap="small" dirty="0">
                <a:solidFill>
                  <a:schemeClr val="accent2"/>
                </a:solidFill>
                <a:latin typeface="Arial" panose="020B0604020202020204" pitchFamily="34" charset="0"/>
                <a:cs typeface="Arial" panose="020B0604020202020204" pitchFamily="34" charset="0"/>
              </a:rPr>
              <a:t>Timer Compares on the MSP430FR2355</a:t>
            </a:r>
            <a:endParaRPr lang="en-US" sz="2200" b="1" cap="small" dirty="0">
              <a:solidFill>
                <a:schemeClr val="accent2"/>
              </a:solidFill>
              <a:latin typeface="Arial" panose="020B0604020202020204" pitchFamily="34" charset="0"/>
              <a:cs typeface="Arial" panose="020B0604020202020204" pitchFamily="34" charset="0"/>
            </a:endParaRPr>
          </a:p>
        </p:txBody>
      </p:sp>
      <p:sp>
        <p:nvSpPr>
          <p:cNvPr id="7" name="Rectangle 6"/>
          <p:cNvSpPr/>
          <p:nvPr/>
        </p:nvSpPr>
        <p:spPr>
          <a:xfrm>
            <a:off x="0" y="1"/>
            <a:ext cx="6858000" cy="47303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 name="Title 1"/>
          <p:cNvSpPr>
            <a:spLocks noGrp="1"/>
          </p:cNvSpPr>
          <p:nvPr>
            <p:ph type="ctrTitle"/>
          </p:nvPr>
        </p:nvSpPr>
        <p:spPr>
          <a:xfrm>
            <a:off x="0" y="11431"/>
            <a:ext cx="6858000" cy="461605"/>
          </a:xfrm>
        </p:spPr>
        <p:txBody>
          <a:bodyPr anchor="ctr">
            <a:noAutofit/>
          </a:bodyPr>
          <a:lstStyle/>
          <a:p>
            <a:pPr algn="l"/>
            <a:r>
              <a:rPr lang="en-US" sz="1600" cap="small" dirty="0">
                <a:solidFill>
                  <a:schemeClr val="bg1"/>
                </a:solidFill>
                <a:latin typeface="Arial" panose="020B0604020202020204" pitchFamily="34" charset="0"/>
                <a:cs typeface="Arial" panose="020B0604020202020204" pitchFamily="34" charset="0"/>
              </a:rPr>
              <a:t>Ch. 12: Introduction to Timers</a:t>
            </a:r>
          </a:p>
        </p:txBody>
      </p:sp>
      <p:sp>
        <p:nvSpPr>
          <p:cNvPr id="10" name="Subtitle 2">
            <a:extLst>
              <a:ext uri="{FF2B5EF4-FFF2-40B4-BE49-F238E27FC236}">
                <a16:creationId xmlns:a16="http://schemas.microsoft.com/office/drawing/2014/main" id="{F7294821-A35C-4E9B-ADE2-46B8653C9E62}"/>
              </a:ext>
            </a:extLst>
          </p:cNvPr>
          <p:cNvSpPr txBox="1">
            <a:spLocks/>
          </p:cNvSpPr>
          <p:nvPr/>
        </p:nvSpPr>
        <p:spPr>
          <a:xfrm>
            <a:off x="190500" y="895155"/>
            <a:ext cx="6667500" cy="2881801"/>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anose="020B0604020202020204" pitchFamily="34" charset="0"/>
              <a:buNone/>
              <a:defRPr sz="2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6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marL="228600" indent="-228600" algn="l">
              <a:buFont typeface="Arial" panose="020B0604020202020204" pitchFamily="34" charset="0"/>
              <a:buChar char="•"/>
            </a:pPr>
            <a:r>
              <a:rPr lang="en-US" sz="1400" b="1" dirty="0">
                <a:solidFill>
                  <a:schemeClr val="accent2"/>
                </a:solidFill>
                <a:latin typeface="Arial" panose="020B0604020202020204" pitchFamily="34" charset="0"/>
                <a:cs typeface="Arial" panose="020B0604020202020204" pitchFamily="34" charset="0"/>
              </a:rPr>
              <a:t>Timer compare</a:t>
            </a:r>
            <a:r>
              <a:rPr lang="en-US" sz="1400" dirty="0">
                <a:solidFill>
                  <a:schemeClr val="accent2"/>
                </a:solidFill>
                <a:latin typeface="Arial" panose="020B0604020202020204" pitchFamily="34" charset="0"/>
                <a:cs typeface="Arial" panose="020B0604020202020204" pitchFamily="34" charset="0"/>
              </a:rPr>
              <a:t> – triggers an event when the main timer value equals a value stored in one of the MSP430’s </a:t>
            </a:r>
            <a:r>
              <a:rPr lang="en-US" sz="1400" b="1" dirty="0">
                <a:solidFill>
                  <a:schemeClr val="accent2"/>
                </a:solidFill>
                <a:latin typeface="Arial" panose="020B0604020202020204" pitchFamily="34" charset="0"/>
                <a:cs typeface="Arial" panose="020B0604020202020204" pitchFamily="34" charset="0"/>
              </a:rPr>
              <a:t>capture/compare registers (CCR)</a:t>
            </a:r>
            <a:r>
              <a:rPr lang="en-US" sz="1400" dirty="0">
                <a:solidFill>
                  <a:schemeClr val="accent2"/>
                </a:solidFill>
                <a:latin typeface="Arial" panose="020B0604020202020204" pitchFamily="34" charset="0"/>
                <a:cs typeface="Arial" panose="020B0604020202020204" pitchFamily="34" charset="0"/>
              </a:rPr>
              <a:t>.</a:t>
            </a:r>
          </a:p>
          <a:p>
            <a:pPr marL="228600" indent="-228600" algn="l">
              <a:buFont typeface="Arial" panose="020B0604020202020204" pitchFamily="34" charset="0"/>
              <a:buChar char="•"/>
            </a:pPr>
            <a:endParaRPr lang="en-US" sz="1600" dirty="0">
              <a:solidFill>
                <a:schemeClr val="accent2"/>
              </a:solidFill>
              <a:latin typeface="Arial" panose="020B0604020202020204" pitchFamily="34" charset="0"/>
              <a:cs typeface="Arial" panose="020B0604020202020204" pitchFamily="34" charset="0"/>
            </a:endParaRPr>
          </a:p>
        </p:txBody>
      </p:sp>
      <p:pic>
        <p:nvPicPr>
          <p:cNvPr id="19" name="Picture 18">
            <a:extLst>
              <a:ext uri="{FF2B5EF4-FFF2-40B4-BE49-F238E27FC236}">
                <a16:creationId xmlns:a16="http://schemas.microsoft.com/office/drawing/2014/main" id="{0AED54E8-3F91-486F-8FD3-564EB3B2822D}"/>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914400" y="1428750"/>
            <a:ext cx="5029200" cy="3322865"/>
          </a:xfrm>
          <a:prstGeom prst="rect">
            <a:avLst/>
          </a:prstGeom>
        </p:spPr>
      </p:pic>
      <p:sp>
        <p:nvSpPr>
          <p:cNvPr id="9" name="Speech Bubble: Rectangle 8">
            <a:extLst>
              <a:ext uri="{FF2B5EF4-FFF2-40B4-BE49-F238E27FC236}">
                <a16:creationId xmlns:a16="http://schemas.microsoft.com/office/drawing/2014/main" id="{7B2BB0C0-7FF8-4153-83C2-6811D005F73A}"/>
              </a:ext>
            </a:extLst>
          </p:cNvPr>
          <p:cNvSpPr/>
          <p:nvPr/>
        </p:nvSpPr>
        <p:spPr>
          <a:xfrm>
            <a:off x="76200" y="2724150"/>
            <a:ext cx="1905000" cy="990600"/>
          </a:xfrm>
          <a:prstGeom prst="wedgeRectCallout">
            <a:avLst>
              <a:gd name="adj1" fmla="val 102232"/>
              <a:gd name="adj2" fmla="val 76393"/>
            </a:avLst>
          </a:prstGeom>
          <a:solidFill>
            <a:schemeClr val="accent2">
              <a:lumMod val="75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i.e., Timer0</a:t>
            </a:r>
            <a:r>
              <a:rPr lang="en-US" b="1" dirty="0"/>
              <a:t>_B3</a:t>
            </a:r>
          </a:p>
          <a:p>
            <a:pPr algn="ctr"/>
            <a:r>
              <a:rPr lang="en-US" dirty="0"/>
              <a:t>i.e., Timer1</a:t>
            </a:r>
            <a:r>
              <a:rPr lang="en-US" b="1" dirty="0"/>
              <a:t>_B3</a:t>
            </a:r>
          </a:p>
          <a:p>
            <a:pPr algn="ctr"/>
            <a:r>
              <a:rPr lang="en-US" dirty="0"/>
              <a:t>i.e., Timer2</a:t>
            </a:r>
            <a:r>
              <a:rPr lang="en-US" b="1" dirty="0"/>
              <a:t>_B3</a:t>
            </a:r>
          </a:p>
        </p:txBody>
      </p:sp>
      <p:sp>
        <p:nvSpPr>
          <p:cNvPr id="12" name="Speech Bubble: Rectangle 11">
            <a:extLst>
              <a:ext uri="{FF2B5EF4-FFF2-40B4-BE49-F238E27FC236}">
                <a16:creationId xmlns:a16="http://schemas.microsoft.com/office/drawing/2014/main" id="{EA4CF1C6-D961-494A-BB51-BCB370FCE10E}"/>
              </a:ext>
            </a:extLst>
          </p:cNvPr>
          <p:cNvSpPr/>
          <p:nvPr/>
        </p:nvSpPr>
        <p:spPr>
          <a:xfrm>
            <a:off x="76200" y="1768436"/>
            <a:ext cx="3048000" cy="849579"/>
          </a:xfrm>
          <a:prstGeom prst="wedgeRectCallout">
            <a:avLst>
              <a:gd name="adj1" fmla="val 57620"/>
              <a:gd name="adj2" fmla="val 157231"/>
            </a:avLst>
          </a:prstGeom>
          <a:solidFill>
            <a:schemeClr val="accent2">
              <a:lumMod val="75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TB0, TB1, and TB2 each have three (3) CCRs.</a:t>
            </a:r>
            <a:endParaRPr lang="en-US" b="1" dirty="0"/>
          </a:p>
        </p:txBody>
      </p:sp>
    </p:spTree>
    <p:extLst>
      <p:ext uri="{BB962C8B-B14F-4D97-AF65-F5344CB8AC3E}">
        <p14:creationId xmlns:p14="http://schemas.microsoft.com/office/powerpoint/2010/main" val="272854539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4857750"/>
            <a:ext cx="6858000" cy="28575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 name="Subtitle 2"/>
          <p:cNvSpPr>
            <a:spLocks noGrp="1"/>
          </p:cNvSpPr>
          <p:nvPr>
            <p:ph type="subTitle" idx="1"/>
          </p:nvPr>
        </p:nvSpPr>
        <p:spPr>
          <a:xfrm>
            <a:off x="3886200" y="4857750"/>
            <a:ext cx="2971800" cy="285751"/>
          </a:xfrm>
        </p:spPr>
        <p:txBody>
          <a:bodyPr>
            <a:noAutofit/>
          </a:bodyPr>
          <a:lstStyle/>
          <a:p>
            <a:r>
              <a:rPr lang="en-US" sz="1000" b="1" cap="small" dirty="0">
                <a:solidFill>
                  <a:schemeClr val="bg1"/>
                </a:solidFill>
                <a:latin typeface="Arial" panose="020B0604020202020204" pitchFamily="34" charset="0"/>
                <a:cs typeface="Arial" panose="020B0604020202020204" pitchFamily="34" charset="0"/>
              </a:rPr>
              <a:t>12.3     Timer Compares on the MSP430FR2355</a:t>
            </a:r>
          </a:p>
        </p:txBody>
      </p:sp>
      <p:sp>
        <p:nvSpPr>
          <p:cNvPr id="8" name="TextBox 7"/>
          <p:cNvSpPr txBox="1"/>
          <p:nvPr/>
        </p:nvSpPr>
        <p:spPr>
          <a:xfrm>
            <a:off x="0" y="492887"/>
            <a:ext cx="6629400" cy="400110"/>
          </a:xfrm>
          <a:prstGeom prst="rect">
            <a:avLst/>
          </a:prstGeom>
          <a:noFill/>
        </p:spPr>
        <p:txBody>
          <a:bodyPr wrap="square" rtlCol="0">
            <a:spAutoFit/>
          </a:bodyPr>
          <a:lstStyle/>
          <a:p>
            <a:r>
              <a:rPr lang="en-US" sz="2000" b="1" cap="small" dirty="0">
                <a:solidFill>
                  <a:schemeClr val="accent2"/>
                </a:solidFill>
                <a:latin typeface="Arial" panose="020B0604020202020204" pitchFamily="34" charset="0"/>
                <a:cs typeface="Arial" panose="020B0604020202020204" pitchFamily="34" charset="0"/>
              </a:rPr>
              <a:t>Timer Compares on the MSP430FR2355</a:t>
            </a:r>
            <a:endParaRPr lang="en-US" sz="2200" b="1" cap="small" dirty="0">
              <a:solidFill>
                <a:schemeClr val="accent2"/>
              </a:solidFill>
              <a:latin typeface="Arial" panose="020B0604020202020204" pitchFamily="34" charset="0"/>
              <a:cs typeface="Arial" panose="020B0604020202020204" pitchFamily="34" charset="0"/>
            </a:endParaRPr>
          </a:p>
        </p:txBody>
      </p:sp>
      <p:sp>
        <p:nvSpPr>
          <p:cNvPr id="7" name="Rectangle 6"/>
          <p:cNvSpPr/>
          <p:nvPr/>
        </p:nvSpPr>
        <p:spPr>
          <a:xfrm>
            <a:off x="0" y="1"/>
            <a:ext cx="6858000" cy="47303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 name="Title 1"/>
          <p:cNvSpPr>
            <a:spLocks noGrp="1"/>
          </p:cNvSpPr>
          <p:nvPr>
            <p:ph type="ctrTitle"/>
          </p:nvPr>
        </p:nvSpPr>
        <p:spPr>
          <a:xfrm>
            <a:off x="0" y="11431"/>
            <a:ext cx="6858000" cy="461605"/>
          </a:xfrm>
        </p:spPr>
        <p:txBody>
          <a:bodyPr anchor="ctr">
            <a:noAutofit/>
          </a:bodyPr>
          <a:lstStyle/>
          <a:p>
            <a:pPr algn="l"/>
            <a:r>
              <a:rPr lang="en-US" sz="1600" cap="small" dirty="0">
                <a:solidFill>
                  <a:schemeClr val="bg1"/>
                </a:solidFill>
                <a:latin typeface="Arial" panose="020B0604020202020204" pitchFamily="34" charset="0"/>
                <a:cs typeface="Arial" panose="020B0604020202020204" pitchFamily="34" charset="0"/>
              </a:rPr>
              <a:t>Ch. 12: Introduction to Timers</a:t>
            </a:r>
          </a:p>
        </p:txBody>
      </p:sp>
      <p:sp>
        <p:nvSpPr>
          <p:cNvPr id="10" name="Subtitle 2">
            <a:extLst>
              <a:ext uri="{FF2B5EF4-FFF2-40B4-BE49-F238E27FC236}">
                <a16:creationId xmlns:a16="http://schemas.microsoft.com/office/drawing/2014/main" id="{F7294821-A35C-4E9B-ADE2-46B8653C9E62}"/>
              </a:ext>
            </a:extLst>
          </p:cNvPr>
          <p:cNvSpPr txBox="1">
            <a:spLocks/>
          </p:cNvSpPr>
          <p:nvPr/>
        </p:nvSpPr>
        <p:spPr>
          <a:xfrm>
            <a:off x="190500" y="895155"/>
            <a:ext cx="6667500" cy="2881801"/>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anose="020B0604020202020204" pitchFamily="34" charset="0"/>
              <a:buNone/>
              <a:defRPr sz="2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6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marL="228600" indent="-228600" algn="l">
              <a:buFont typeface="Arial" panose="020B0604020202020204" pitchFamily="34" charset="0"/>
              <a:buChar char="•"/>
            </a:pPr>
            <a:r>
              <a:rPr lang="en-US" sz="1400" b="1" dirty="0">
                <a:solidFill>
                  <a:schemeClr val="accent2"/>
                </a:solidFill>
                <a:latin typeface="Arial" panose="020B0604020202020204" pitchFamily="34" charset="0"/>
                <a:cs typeface="Arial" panose="020B0604020202020204" pitchFamily="34" charset="0"/>
              </a:rPr>
              <a:t>Timer compare</a:t>
            </a:r>
            <a:r>
              <a:rPr lang="en-US" sz="1400" dirty="0">
                <a:solidFill>
                  <a:schemeClr val="accent2"/>
                </a:solidFill>
                <a:latin typeface="Arial" panose="020B0604020202020204" pitchFamily="34" charset="0"/>
                <a:cs typeface="Arial" panose="020B0604020202020204" pitchFamily="34" charset="0"/>
              </a:rPr>
              <a:t> – triggers an event when the main timer value equals a value stored in one of the MSP430’s </a:t>
            </a:r>
            <a:r>
              <a:rPr lang="en-US" sz="1400" b="1" dirty="0">
                <a:solidFill>
                  <a:schemeClr val="accent2"/>
                </a:solidFill>
                <a:latin typeface="Arial" panose="020B0604020202020204" pitchFamily="34" charset="0"/>
                <a:cs typeface="Arial" panose="020B0604020202020204" pitchFamily="34" charset="0"/>
              </a:rPr>
              <a:t>capture/compare registers (CCR)</a:t>
            </a:r>
            <a:r>
              <a:rPr lang="en-US" sz="1400" dirty="0">
                <a:solidFill>
                  <a:schemeClr val="accent2"/>
                </a:solidFill>
                <a:latin typeface="Arial" panose="020B0604020202020204" pitchFamily="34" charset="0"/>
                <a:cs typeface="Arial" panose="020B0604020202020204" pitchFamily="34" charset="0"/>
              </a:rPr>
              <a:t>.</a:t>
            </a:r>
          </a:p>
          <a:p>
            <a:pPr marL="228600" indent="-228600" algn="l">
              <a:buFont typeface="Arial" panose="020B0604020202020204" pitchFamily="34" charset="0"/>
              <a:buChar char="•"/>
            </a:pPr>
            <a:endParaRPr lang="en-US" sz="1600" dirty="0">
              <a:solidFill>
                <a:schemeClr val="accent2"/>
              </a:solidFill>
              <a:latin typeface="Arial" panose="020B0604020202020204" pitchFamily="34" charset="0"/>
              <a:cs typeface="Arial" panose="020B0604020202020204" pitchFamily="34" charset="0"/>
            </a:endParaRPr>
          </a:p>
        </p:txBody>
      </p:sp>
      <p:pic>
        <p:nvPicPr>
          <p:cNvPr id="19" name="Picture 18">
            <a:extLst>
              <a:ext uri="{FF2B5EF4-FFF2-40B4-BE49-F238E27FC236}">
                <a16:creationId xmlns:a16="http://schemas.microsoft.com/office/drawing/2014/main" id="{0AED54E8-3F91-486F-8FD3-564EB3B2822D}"/>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914400" y="1428750"/>
            <a:ext cx="5029200" cy="3322865"/>
          </a:xfrm>
          <a:prstGeom prst="rect">
            <a:avLst/>
          </a:prstGeom>
        </p:spPr>
      </p:pic>
      <p:sp>
        <p:nvSpPr>
          <p:cNvPr id="9" name="Speech Bubble: Rectangle 8">
            <a:extLst>
              <a:ext uri="{FF2B5EF4-FFF2-40B4-BE49-F238E27FC236}">
                <a16:creationId xmlns:a16="http://schemas.microsoft.com/office/drawing/2014/main" id="{7B2BB0C0-7FF8-4153-83C2-6811D005F73A}"/>
              </a:ext>
            </a:extLst>
          </p:cNvPr>
          <p:cNvSpPr/>
          <p:nvPr/>
        </p:nvSpPr>
        <p:spPr>
          <a:xfrm>
            <a:off x="76200" y="2724150"/>
            <a:ext cx="2057400" cy="457200"/>
          </a:xfrm>
          <a:prstGeom prst="wedgeRectCallout">
            <a:avLst>
              <a:gd name="adj1" fmla="val 94793"/>
              <a:gd name="adj2" fmla="val 331329"/>
            </a:avLst>
          </a:prstGeom>
          <a:solidFill>
            <a:schemeClr val="accent2">
              <a:lumMod val="75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i.e., Timer3</a:t>
            </a:r>
            <a:r>
              <a:rPr lang="en-US" b="1" dirty="0"/>
              <a:t>_B7</a:t>
            </a:r>
          </a:p>
        </p:txBody>
      </p:sp>
      <p:sp>
        <p:nvSpPr>
          <p:cNvPr id="12" name="Speech Bubble: Rectangle 11">
            <a:extLst>
              <a:ext uri="{FF2B5EF4-FFF2-40B4-BE49-F238E27FC236}">
                <a16:creationId xmlns:a16="http://schemas.microsoft.com/office/drawing/2014/main" id="{EA4CF1C6-D961-494A-BB51-BCB370FCE10E}"/>
              </a:ext>
            </a:extLst>
          </p:cNvPr>
          <p:cNvSpPr/>
          <p:nvPr/>
        </p:nvSpPr>
        <p:spPr>
          <a:xfrm>
            <a:off x="914400" y="1973791"/>
            <a:ext cx="2209800" cy="644224"/>
          </a:xfrm>
          <a:prstGeom prst="wedgeRectCallout">
            <a:avLst>
              <a:gd name="adj1" fmla="val 50667"/>
              <a:gd name="adj2" fmla="val 164160"/>
            </a:avLst>
          </a:prstGeom>
          <a:solidFill>
            <a:schemeClr val="accent2">
              <a:lumMod val="75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TB3 has seven (7) CCRs.</a:t>
            </a:r>
            <a:endParaRPr lang="en-US" b="1" dirty="0"/>
          </a:p>
        </p:txBody>
      </p:sp>
    </p:spTree>
    <p:extLst>
      <p:ext uri="{BB962C8B-B14F-4D97-AF65-F5344CB8AC3E}">
        <p14:creationId xmlns:p14="http://schemas.microsoft.com/office/powerpoint/2010/main" val="26118883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4857750"/>
            <a:ext cx="6858000" cy="28575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 name="Subtitle 2"/>
          <p:cNvSpPr>
            <a:spLocks noGrp="1"/>
          </p:cNvSpPr>
          <p:nvPr>
            <p:ph type="subTitle" idx="1"/>
          </p:nvPr>
        </p:nvSpPr>
        <p:spPr>
          <a:xfrm>
            <a:off x="5257800" y="4846320"/>
            <a:ext cx="1600200" cy="285750"/>
          </a:xfrm>
        </p:spPr>
        <p:txBody>
          <a:bodyPr>
            <a:noAutofit/>
          </a:bodyPr>
          <a:lstStyle/>
          <a:p>
            <a:r>
              <a:rPr lang="en-US" sz="1000" b="1" cap="small" dirty="0">
                <a:solidFill>
                  <a:schemeClr val="bg1"/>
                </a:solidFill>
                <a:latin typeface="Arial" panose="020B0604020202020204" pitchFamily="34" charset="0"/>
                <a:cs typeface="Arial" panose="020B0604020202020204" pitchFamily="34" charset="0"/>
              </a:rPr>
              <a:t>12.1     Timer Overview</a:t>
            </a:r>
          </a:p>
        </p:txBody>
      </p:sp>
      <p:sp>
        <p:nvSpPr>
          <p:cNvPr id="8" name="TextBox 7"/>
          <p:cNvSpPr txBox="1"/>
          <p:nvPr/>
        </p:nvSpPr>
        <p:spPr>
          <a:xfrm>
            <a:off x="0" y="492887"/>
            <a:ext cx="6629400" cy="400110"/>
          </a:xfrm>
          <a:prstGeom prst="rect">
            <a:avLst/>
          </a:prstGeom>
          <a:noFill/>
        </p:spPr>
        <p:txBody>
          <a:bodyPr wrap="square" rtlCol="0">
            <a:spAutoFit/>
          </a:bodyPr>
          <a:lstStyle/>
          <a:p>
            <a:r>
              <a:rPr lang="en-US" sz="2000" b="1" cap="small" dirty="0">
                <a:solidFill>
                  <a:schemeClr val="accent2"/>
                </a:solidFill>
                <a:latin typeface="Arial" panose="020B0604020202020204" pitchFamily="34" charset="0"/>
                <a:cs typeface="Arial" panose="020B0604020202020204" pitchFamily="34" charset="0"/>
              </a:rPr>
              <a:t>Example: Calculating the Timer Overflow Period</a:t>
            </a:r>
            <a:endParaRPr lang="en-US" sz="2200" b="1" cap="small" dirty="0">
              <a:solidFill>
                <a:schemeClr val="accent2"/>
              </a:solidFill>
              <a:latin typeface="Arial" panose="020B0604020202020204" pitchFamily="34" charset="0"/>
              <a:cs typeface="Arial" panose="020B0604020202020204" pitchFamily="34" charset="0"/>
            </a:endParaRPr>
          </a:p>
        </p:txBody>
      </p:sp>
      <p:sp>
        <p:nvSpPr>
          <p:cNvPr id="7" name="Rectangle 6"/>
          <p:cNvSpPr/>
          <p:nvPr/>
        </p:nvSpPr>
        <p:spPr>
          <a:xfrm>
            <a:off x="0" y="1"/>
            <a:ext cx="6858000" cy="47303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 name="Title 1"/>
          <p:cNvSpPr>
            <a:spLocks noGrp="1"/>
          </p:cNvSpPr>
          <p:nvPr>
            <p:ph type="ctrTitle"/>
          </p:nvPr>
        </p:nvSpPr>
        <p:spPr>
          <a:xfrm>
            <a:off x="0" y="11431"/>
            <a:ext cx="6858000" cy="461605"/>
          </a:xfrm>
        </p:spPr>
        <p:txBody>
          <a:bodyPr anchor="ctr">
            <a:noAutofit/>
          </a:bodyPr>
          <a:lstStyle/>
          <a:p>
            <a:pPr algn="l"/>
            <a:r>
              <a:rPr lang="en-US" sz="1600" cap="small" dirty="0">
                <a:solidFill>
                  <a:schemeClr val="bg1"/>
                </a:solidFill>
                <a:latin typeface="Arial" panose="020B0604020202020204" pitchFamily="34" charset="0"/>
                <a:cs typeface="Arial" panose="020B0604020202020204" pitchFamily="34" charset="0"/>
              </a:rPr>
              <a:t>Ch. 12: Introduction to Timers</a:t>
            </a:r>
          </a:p>
        </p:txBody>
      </p:sp>
      <p:pic>
        <p:nvPicPr>
          <p:cNvPr id="20" name="Picture 19">
            <a:extLst>
              <a:ext uri="{FF2B5EF4-FFF2-40B4-BE49-F238E27FC236}">
                <a16:creationId xmlns:a16="http://schemas.microsoft.com/office/drawing/2014/main" id="{79083580-3E6C-4B6B-AE29-9D6A4D999B4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28600" y="1009410"/>
            <a:ext cx="6477000" cy="3641203"/>
          </a:xfrm>
          <a:prstGeom prst="rect">
            <a:avLst/>
          </a:prstGeom>
        </p:spPr>
      </p:pic>
    </p:spTree>
    <p:extLst>
      <p:ext uri="{BB962C8B-B14F-4D97-AF65-F5344CB8AC3E}">
        <p14:creationId xmlns:p14="http://schemas.microsoft.com/office/powerpoint/2010/main" val="231574396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4857750"/>
            <a:ext cx="6858000" cy="28575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 name="Subtitle 2"/>
          <p:cNvSpPr>
            <a:spLocks noGrp="1"/>
          </p:cNvSpPr>
          <p:nvPr>
            <p:ph type="subTitle" idx="1"/>
          </p:nvPr>
        </p:nvSpPr>
        <p:spPr>
          <a:xfrm>
            <a:off x="3886200" y="4857750"/>
            <a:ext cx="2971800" cy="285751"/>
          </a:xfrm>
        </p:spPr>
        <p:txBody>
          <a:bodyPr>
            <a:noAutofit/>
          </a:bodyPr>
          <a:lstStyle/>
          <a:p>
            <a:r>
              <a:rPr lang="en-US" sz="1000" b="1" cap="small" dirty="0">
                <a:solidFill>
                  <a:schemeClr val="bg1"/>
                </a:solidFill>
                <a:latin typeface="Arial" panose="020B0604020202020204" pitchFamily="34" charset="0"/>
                <a:cs typeface="Arial" panose="020B0604020202020204" pitchFamily="34" charset="0"/>
              </a:rPr>
              <a:t>12.3     Timer Compares on the MSP430FR2355</a:t>
            </a:r>
          </a:p>
        </p:txBody>
      </p:sp>
      <p:sp>
        <p:nvSpPr>
          <p:cNvPr id="8" name="TextBox 7"/>
          <p:cNvSpPr txBox="1"/>
          <p:nvPr/>
        </p:nvSpPr>
        <p:spPr>
          <a:xfrm>
            <a:off x="0" y="492887"/>
            <a:ext cx="6629400" cy="400110"/>
          </a:xfrm>
          <a:prstGeom prst="rect">
            <a:avLst/>
          </a:prstGeom>
          <a:noFill/>
        </p:spPr>
        <p:txBody>
          <a:bodyPr wrap="square" rtlCol="0">
            <a:spAutoFit/>
          </a:bodyPr>
          <a:lstStyle/>
          <a:p>
            <a:r>
              <a:rPr lang="en-US" sz="2000" b="1" cap="small" dirty="0">
                <a:solidFill>
                  <a:schemeClr val="accent2"/>
                </a:solidFill>
                <a:latin typeface="Arial" panose="020B0604020202020204" pitchFamily="34" charset="0"/>
                <a:cs typeface="Arial" panose="020B0604020202020204" pitchFamily="34" charset="0"/>
              </a:rPr>
              <a:t>Timer Compares on the MSP430FR2355</a:t>
            </a:r>
            <a:endParaRPr lang="en-US" sz="2200" b="1" cap="small" dirty="0">
              <a:solidFill>
                <a:schemeClr val="accent2"/>
              </a:solidFill>
              <a:latin typeface="Arial" panose="020B0604020202020204" pitchFamily="34" charset="0"/>
              <a:cs typeface="Arial" panose="020B0604020202020204" pitchFamily="34" charset="0"/>
            </a:endParaRPr>
          </a:p>
        </p:txBody>
      </p:sp>
      <p:sp>
        <p:nvSpPr>
          <p:cNvPr id="7" name="Rectangle 6"/>
          <p:cNvSpPr/>
          <p:nvPr/>
        </p:nvSpPr>
        <p:spPr>
          <a:xfrm>
            <a:off x="0" y="1"/>
            <a:ext cx="6858000" cy="47303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 name="Title 1"/>
          <p:cNvSpPr>
            <a:spLocks noGrp="1"/>
          </p:cNvSpPr>
          <p:nvPr>
            <p:ph type="ctrTitle"/>
          </p:nvPr>
        </p:nvSpPr>
        <p:spPr>
          <a:xfrm>
            <a:off x="0" y="11431"/>
            <a:ext cx="6858000" cy="461605"/>
          </a:xfrm>
        </p:spPr>
        <p:txBody>
          <a:bodyPr anchor="ctr">
            <a:noAutofit/>
          </a:bodyPr>
          <a:lstStyle/>
          <a:p>
            <a:pPr algn="l"/>
            <a:r>
              <a:rPr lang="en-US" sz="1600" cap="small" dirty="0">
                <a:solidFill>
                  <a:schemeClr val="bg1"/>
                </a:solidFill>
                <a:latin typeface="Arial" panose="020B0604020202020204" pitchFamily="34" charset="0"/>
                <a:cs typeface="Arial" panose="020B0604020202020204" pitchFamily="34" charset="0"/>
              </a:rPr>
              <a:t>Ch. 12: Introduction to Timers</a:t>
            </a:r>
          </a:p>
        </p:txBody>
      </p:sp>
      <p:sp>
        <p:nvSpPr>
          <p:cNvPr id="10" name="Subtitle 2">
            <a:extLst>
              <a:ext uri="{FF2B5EF4-FFF2-40B4-BE49-F238E27FC236}">
                <a16:creationId xmlns:a16="http://schemas.microsoft.com/office/drawing/2014/main" id="{F7294821-A35C-4E9B-ADE2-46B8653C9E62}"/>
              </a:ext>
            </a:extLst>
          </p:cNvPr>
          <p:cNvSpPr txBox="1">
            <a:spLocks/>
          </p:cNvSpPr>
          <p:nvPr/>
        </p:nvSpPr>
        <p:spPr>
          <a:xfrm>
            <a:off x="190500" y="895155"/>
            <a:ext cx="6667500" cy="2881801"/>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anose="020B0604020202020204" pitchFamily="34" charset="0"/>
              <a:buNone/>
              <a:defRPr sz="2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6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marL="228600" indent="-228600" algn="l">
              <a:buFont typeface="Arial" panose="020B0604020202020204" pitchFamily="34" charset="0"/>
              <a:buChar char="•"/>
            </a:pPr>
            <a:r>
              <a:rPr lang="en-US" sz="1400" dirty="0">
                <a:solidFill>
                  <a:schemeClr val="accent2"/>
                </a:solidFill>
                <a:latin typeface="Arial" panose="020B0604020202020204" pitchFamily="34" charset="0"/>
                <a:cs typeface="Arial" panose="020B0604020202020204" pitchFamily="34" charset="0"/>
              </a:rPr>
              <a:t>When </a:t>
            </a:r>
            <a:r>
              <a:rPr lang="en-US" sz="1400" dirty="0" err="1">
                <a:solidFill>
                  <a:schemeClr val="accent2"/>
                </a:solidFill>
                <a:latin typeface="Arial" panose="020B0604020202020204" pitchFamily="34" charset="0"/>
                <a:cs typeface="Arial" panose="020B0604020202020204" pitchFamily="34" charset="0"/>
              </a:rPr>
              <a:t>TBxR</a:t>
            </a:r>
            <a:r>
              <a:rPr lang="en-US" sz="1400" dirty="0">
                <a:solidFill>
                  <a:schemeClr val="accent2"/>
                </a:solidFill>
                <a:latin typeface="Arial" panose="020B0604020202020204" pitchFamily="34" charset="0"/>
                <a:cs typeface="Arial" panose="020B0604020202020204" pitchFamily="34" charset="0"/>
              </a:rPr>
              <a:t> and CCR values match, the CCR will assert a flag (CCIFG) and can trigger an interrupt if enabled. </a:t>
            </a:r>
          </a:p>
          <a:p>
            <a:pPr marL="228600" indent="-228600" algn="l">
              <a:buFont typeface="Arial" panose="020B0604020202020204" pitchFamily="34" charset="0"/>
              <a:buChar char="•"/>
            </a:pPr>
            <a:endParaRPr lang="en-US" sz="1600" dirty="0">
              <a:solidFill>
                <a:schemeClr val="accent2"/>
              </a:solidFill>
              <a:latin typeface="Arial" panose="020B0604020202020204" pitchFamily="34" charset="0"/>
              <a:cs typeface="Arial" panose="020B0604020202020204" pitchFamily="34" charset="0"/>
            </a:endParaRPr>
          </a:p>
        </p:txBody>
      </p:sp>
      <p:pic>
        <p:nvPicPr>
          <p:cNvPr id="19" name="Picture 18">
            <a:extLst>
              <a:ext uri="{FF2B5EF4-FFF2-40B4-BE49-F238E27FC236}">
                <a16:creationId xmlns:a16="http://schemas.microsoft.com/office/drawing/2014/main" id="{0AED54E8-3F91-486F-8FD3-564EB3B2822D}"/>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914400" y="1428750"/>
            <a:ext cx="5029200" cy="3322865"/>
          </a:xfrm>
          <a:prstGeom prst="rect">
            <a:avLst/>
          </a:prstGeom>
        </p:spPr>
      </p:pic>
      <p:sp>
        <p:nvSpPr>
          <p:cNvPr id="12" name="Speech Bubble: Rectangle 11">
            <a:extLst>
              <a:ext uri="{FF2B5EF4-FFF2-40B4-BE49-F238E27FC236}">
                <a16:creationId xmlns:a16="http://schemas.microsoft.com/office/drawing/2014/main" id="{EA4CF1C6-D961-494A-BB51-BCB370FCE10E}"/>
              </a:ext>
            </a:extLst>
          </p:cNvPr>
          <p:cNvSpPr/>
          <p:nvPr/>
        </p:nvSpPr>
        <p:spPr>
          <a:xfrm>
            <a:off x="5943600" y="2774407"/>
            <a:ext cx="838200" cy="231075"/>
          </a:xfrm>
          <a:prstGeom prst="wedgeRectCallout">
            <a:avLst>
              <a:gd name="adj1" fmla="val -65915"/>
              <a:gd name="adj2" fmla="val 284744"/>
            </a:avLst>
          </a:prstGeom>
          <a:solidFill>
            <a:schemeClr val="accent2">
              <a:lumMod val="75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
            </a:r>
          </a:p>
        </p:txBody>
      </p:sp>
      <p:sp>
        <p:nvSpPr>
          <p:cNvPr id="13" name="Speech Bubble: Rectangle 12">
            <a:extLst>
              <a:ext uri="{FF2B5EF4-FFF2-40B4-BE49-F238E27FC236}">
                <a16:creationId xmlns:a16="http://schemas.microsoft.com/office/drawing/2014/main" id="{5F195342-5C18-43A6-AB13-A62076F57654}"/>
              </a:ext>
            </a:extLst>
          </p:cNvPr>
          <p:cNvSpPr/>
          <p:nvPr/>
        </p:nvSpPr>
        <p:spPr>
          <a:xfrm>
            <a:off x="5943600" y="2774406"/>
            <a:ext cx="838200" cy="231075"/>
          </a:xfrm>
          <a:prstGeom prst="wedgeRectCallout">
            <a:avLst>
              <a:gd name="adj1" fmla="val -81834"/>
              <a:gd name="adj2" fmla="val -333455"/>
            </a:avLst>
          </a:prstGeom>
          <a:solidFill>
            <a:schemeClr val="accent2">
              <a:lumMod val="75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
            </a:r>
          </a:p>
        </p:txBody>
      </p:sp>
      <p:sp>
        <p:nvSpPr>
          <p:cNvPr id="14" name="Speech Bubble: Rectangle 13">
            <a:extLst>
              <a:ext uri="{FF2B5EF4-FFF2-40B4-BE49-F238E27FC236}">
                <a16:creationId xmlns:a16="http://schemas.microsoft.com/office/drawing/2014/main" id="{6E5736DD-49CD-48F2-83E0-AA6A0B807B7B}"/>
              </a:ext>
            </a:extLst>
          </p:cNvPr>
          <p:cNvSpPr/>
          <p:nvPr/>
        </p:nvSpPr>
        <p:spPr>
          <a:xfrm>
            <a:off x="190500" y="2343150"/>
            <a:ext cx="2209800" cy="872824"/>
          </a:xfrm>
          <a:prstGeom prst="wedgeRectCallout">
            <a:avLst>
              <a:gd name="adj1" fmla="val 83988"/>
              <a:gd name="adj2" fmla="val 105144"/>
            </a:avLst>
          </a:prstGeom>
          <a:solidFill>
            <a:schemeClr val="accent2">
              <a:lumMod val="75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Each CCR has its own local enable (CCIE) and flag (CCIFG)</a:t>
            </a:r>
            <a:endParaRPr lang="en-US" b="1" dirty="0"/>
          </a:p>
        </p:txBody>
      </p:sp>
    </p:spTree>
    <p:extLst>
      <p:ext uri="{BB962C8B-B14F-4D97-AF65-F5344CB8AC3E}">
        <p14:creationId xmlns:p14="http://schemas.microsoft.com/office/powerpoint/2010/main" val="419939551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4857750"/>
            <a:ext cx="6858000" cy="28575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 name="Subtitle 2"/>
          <p:cNvSpPr>
            <a:spLocks noGrp="1"/>
          </p:cNvSpPr>
          <p:nvPr>
            <p:ph type="subTitle" idx="1"/>
          </p:nvPr>
        </p:nvSpPr>
        <p:spPr>
          <a:xfrm>
            <a:off x="3886200" y="4857750"/>
            <a:ext cx="2971800" cy="285751"/>
          </a:xfrm>
        </p:spPr>
        <p:txBody>
          <a:bodyPr>
            <a:noAutofit/>
          </a:bodyPr>
          <a:lstStyle/>
          <a:p>
            <a:r>
              <a:rPr lang="en-US" sz="1000" b="1" cap="small" dirty="0">
                <a:solidFill>
                  <a:schemeClr val="bg1"/>
                </a:solidFill>
                <a:latin typeface="Arial" panose="020B0604020202020204" pitchFamily="34" charset="0"/>
                <a:cs typeface="Arial" panose="020B0604020202020204" pitchFamily="34" charset="0"/>
              </a:rPr>
              <a:t>12.3     Timer Compares on the MSP430FR2355</a:t>
            </a:r>
          </a:p>
        </p:txBody>
      </p:sp>
      <p:sp>
        <p:nvSpPr>
          <p:cNvPr id="8" name="TextBox 7"/>
          <p:cNvSpPr txBox="1"/>
          <p:nvPr/>
        </p:nvSpPr>
        <p:spPr>
          <a:xfrm>
            <a:off x="0" y="492887"/>
            <a:ext cx="6629400" cy="400110"/>
          </a:xfrm>
          <a:prstGeom prst="rect">
            <a:avLst/>
          </a:prstGeom>
          <a:noFill/>
        </p:spPr>
        <p:txBody>
          <a:bodyPr wrap="square" rtlCol="0">
            <a:spAutoFit/>
          </a:bodyPr>
          <a:lstStyle/>
          <a:p>
            <a:r>
              <a:rPr lang="en-US" sz="2000" b="1" cap="small" dirty="0">
                <a:solidFill>
                  <a:schemeClr val="accent2"/>
                </a:solidFill>
                <a:latin typeface="Arial" panose="020B0604020202020204" pitchFamily="34" charset="0"/>
                <a:cs typeface="Arial" panose="020B0604020202020204" pitchFamily="34" charset="0"/>
              </a:rPr>
              <a:t>Timer Compares on the MSP430FR2355</a:t>
            </a:r>
            <a:endParaRPr lang="en-US" sz="2200" b="1" cap="small" dirty="0">
              <a:solidFill>
                <a:schemeClr val="accent2"/>
              </a:solidFill>
              <a:latin typeface="Arial" panose="020B0604020202020204" pitchFamily="34" charset="0"/>
              <a:cs typeface="Arial" panose="020B0604020202020204" pitchFamily="34" charset="0"/>
            </a:endParaRPr>
          </a:p>
        </p:txBody>
      </p:sp>
      <p:sp>
        <p:nvSpPr>
          <p:cNvPr id="7" name="Rectangle 6"/>
          <p:cNvSpPr/>
          <p:nvPr/>
        </p:nvSpPr>
        <p:spPr>
          <a:xfrm>
            <a:off x="0" y="1"/>
            <a:ext cx="6858000" cy="47303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 name="Title 1"/>
          <p:cNvSpPr>
            <a:spLocks noGrp="1"/>
          </p:cNvSpPr>
          <p:nvPr>
            <p:ph type="ctrTitle"/>
          </p:nvPr>
        </p:nvSpPr>
        <p:spPr>
          <a:xfrm>
            <a:off x="0" y="11431"/>
            <a:ext cx="6858000" cy="461605"/>
          </a:xfrm>
        </p:spPr>
        <p:txBody>
          <a:bodyPr anchor="ctr">
            <a:noAutofit/>
          </a:bodyPr>
          <a:lstStyle/>
          <a:p>
            <a:pPr algn="l"/>
            <a:r>
              <a:rPr lang="en-US" sz="1600" cap="small" dirty="0">
                <a:solidFill>
                  <a:schemeClr val="bg1"/>
                </a:solidFill>
                <a:latin typeface="Arial" panose="020B0604020202020204" pitchFamily="34" charset="0"/>
                <a:cs typeface="Arial" panose="020B0604020202020204" pitchFamily="34" charset="0"/>
              </a:rPr>
              <a:t>Ch. 12: Introduction to Timers</a:t>
            </a:r>
          </a:p>
        </p:txBody>
      </p:sp>
      <p:sp>
        <p:nvSpPr>
          <p:cNvPr id="10" name="Subtitle 2">
            <a:extLst>
              <a:ext uri="{FF2B5EF4-FFF2-40B4-BE49-F238E27FC236}">
                <a16:creationId xmlns:a16="http://schemas.microsoft.com/office/drawing/2014/main" id="{F7294821-A35C-4E9B-ADE2-46B8653C9E62}"/>
              </a:ext>
            </a:extLst>
          </p:cNvPr>
          <p:cNvSpPr txBox="1">
            <a:spLocks/>
          </p:cNvSpPr>
          <p:nvPr/>
        </p:nvSpPr>
        <p:spPr>
          <a:xfrm>
            <a:off x="190500" y="895155"/>
            <a:ext cx="6667500" cy="2881801"/>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anose="020B0604020202020204" pitchFamily="34" charset="0"/>
              <a:buNone/>
              <a:defRPr sz="2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6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marL="228600" indent="-228600" algn="l">
              <a:buFont typeface="Arial" panose="020B0604020202020204" pitchFamily="34" charset="0"/>
              <a:buChar char="•"/>
            </a:pPr>
            <a:r>
              <a:rPr lang="en-US" sz="1400" dirty="0">
                <a:solidFill>
                  <a:schemeClr val="accent2"/>
                </a:solidFill>
                <a:latin typeface="Arial" panose="020B0604020202020204" pitchFamily="34" charset="0"/>
                <a:cs typeface="Arial" panose="020B0604020202020204" pitchFamily="34" charset="0"/>
              </a:rPr>
              <a:t>The interrupt sources share the two interrupt vectors for each timer.</a:t>
            </a:r>
          </a:p>
          <a:p>
            <a:pPr marL="228600" indent="-228600" algn="l">
              <a:buFont typeface="Arial" panose="020B0604020202020204" pitchFamily="34" charset="0"/>
              <a:buChar char="•"/>
            </a:pPr>
            <a:endParaRPr lang="en-US" sz="1600" dirty="0">
              <a:solidFill>
                <a:schemeClr val="accent2"/>
              </a:solidFill>
              <a:latin typeface="Arial" panose="020B0604020202020204" pitchFamily="34" charset="0"/>
              <a:cs typeface="Arial" panose="020B0604020202020204" pitchFamily="34" charset="0"/>
            </a:endParaRPr>
          </a:p>
        </p:txBody>
      </p:sp>
      <p:pic>
        <p:nvPicPr>
          <p:cNvPr id="15" name="Picture 14" descr="A screenshot of a cell phone&#10;&#10;Description automatically generated">
            <a:extLst>
              <a:ext uri="{FF2B5EF4-FFF2-40B4-BE49-F238E27FC236}">
                <a16:creationId xmlns:a16="http://schemas.microsoft.com/office/drawing/2014/main" id="{FC66EBD0-FCBE-45DD-B0D5-2EAD75C04DB9}"/>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55926"/>
          <a:stretch/>
        </p:blipFill>
        <p:spPr>
          <a:xfrm>
            <a:off x="1447800" y="1199821"/>
            <a:ext cx="5257800" cy="3558775"/>
          </a:xfrm>
          <a:prstGeom prst="rect">
            <a:avLst/>
          </a:prstGeom>
        </p:spPr>
      </p:pic>
      <p:sp>
        <p:nvSpPr>
          <p:cNvPr id="17" name="Rectangle 16">
            <a:extLst>
              <a:ext uri="{FF2B5EF4-FFF2-40B4-BE49-F238E27FC236}">
                <a16:creationId xmlns:a16="http://schemas.microsoft.com/office/drawing/2014/main" id="{496B6908-5E9A-4926-B88B-F9F7FE42EFE7}"/>
              </a:ext>
            </a:extLst>
          </p:cNvPr>
          <p:cNvSpPr/>
          <p:nvPr/>
        </p:nvSpPr>
        <p:spPr>
          <a:xfrm>
            <a:off x="1409700" y="2264911"/>
            <a:ext cx="5295900" cy="2172878"/>
          </a:xfrm>
          <a:prstGeom prst="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6221484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4857750"/>
            <a:ext cx="6858000" cy="28575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 name="Subtitle 2"/>
          <p:cNvSpPr>
            <a:spLocks noGrp="1"/>
          </p:cNvSpPr>
          <p:nvPr>
            <p:ph type="subTitle" idx="1"/>
          </p:nvPr>
        </p:nvSpPr>
        <p:spPr>
          <a:xfrm>
            <a:off x="3886200" y="4857750"/>
            <a:ext cx="2971800" cy="285751"/>
          </a:xfrm>
        </p:spPr>
        <p:txBody>
          <a:bodyPr>
            <a:noAutofit/>
          </a:bodyPr>
          <a:lstStyle/>
          <a:p>
            <a:r>
              <a:rPr lang="en-US" sz="1000" b="1" cap="small" dirty="0">
                <a:solidFill>
                  <a:schemeClr val="bg1"/>
                </a:solidFill>
                <a:latin typeface="Arial" panose="020B0604020202020204" pitchFamily="34" charset="0"/>
                <a:cs typeface="Arial" panose="020B0604020202020204" pitchFamily="34" charset="0"/>
              </a:rPr>
              <a:t>12.3     Timer Compares on the MSP430FR2355</a:t>
            </a:r>
          </a:p>
        </p:txBody>
      </p:sp>
      <p:sp>
        <p:nvSpPr>
          <p:cNvPr id="8" name="TextBox 7"/>
          <p:cNvSpPr txBox="1"/>
          <p:nvPr/>
        </p:nvSpPr>
        <p:spPr>
          <a:xfrm>
            <a:off x="0" y="492887"/>
            <a:ext cx="6629400" cy="400110"/>
          </a:xfrm>
          <a:prstGeom prst="rect">
            <a:avLst/>
          </a:prstGeom>
          <a:noFill/>
        </p:spPr>
        <p:txBody>
          <a:bodyPr wrap="square" rtlCol="0">
            <a:spAutoFit/>
          </a:bodyPr>
          <a:lstStyle/>
          <a:p>
            <a:r>
              <a:rPr lang="en-US" sz="2000" b="1" cap="small" dirty="0">
                <a:solidFill>
                  <a:schemeClr val="accent2"/>
                </a:solidFill>
                <a:latin typeface="Arial" panose="020B0604020202020204" pitchFamily="34" charset="0"/>
                <a:cs typeface="Arial" panose="020B0604020202020204" pitchFamily="34" charset="0"/>
              </a:rPr>
              <a:t>Timer Compares on the MSP430FR2355</a:t>
            </a:r>
            <a:endParaRPr lang="en-US" sz="2200" b="1" cap="small" dirty="0">
              <a:solidFill>
                <a:schemeClr val="accent2"/>
              </a:solidFill>
              <a:latin typeface="Arial" panose="020B0604020202020204" pitchFamily="34" charset="0"/>
              <a:cs typeface="Arial" panose="020B0604020202020204" pitchFamily="34" charset="0"/>
            </a:endParaRPr>
          </a:p>
        </p:txBody>
      </p:sp>
      <p:sp>
        <p:nvSpPr>
          <p:cNvPr id="7" name="Rectangle 6"/>
          <p:cNvSpPr/>
          <p:nvPr/>
        </p:nvSpPr>
        <p:spPr>
          <a:xfrm>
            <a:off x="0" y="1"/>
            <a:ext cx="6858000" cy="47303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 name="Title 1"/>
          <p:cNvSpPr>
            <a:spLocks noGrp="1"/>
          </p:cNvSpPr>
          <p:nvPr>
            <p:ph type="ctrTitle"/>
          </p:nvPr>
        </p:nvSpPr>
        <p:spPr>
          <a:xfrm>
            <a:off x="0" y="11431"/>
            <a:ext cx="6858000" cy="461605"/>
          </a:xfrm>
        </p:spPr>
        <p:txBody>
          <a:bodyPr anchor="ctr">
            <a:noAutofit/>
          </a:bodyPr>
          <a:lstStyle/>
          <a:p>
            <a:pPr algn="l"/>
            <a:r>
              <a:rPr lang="en-US" sz="1600" cap="small" dirty="0">
                <a:solidFill>
                  <a:schemeClr val="bg1"/>
                </a:solidFill>
                <a:latin typeface="Arial" panose="020B0604020202020204" pitchFamily="34" charset="0"/>
                <a:cs typeface="Arial" panose="020B0604020202020204" pitchFamily="34" charset="0"/>
              </a:rPr>
              <a:t>Ch. 12: Introduction to Timers</a:t>
            </a:r>
          </a:p>
        </p:txBody>
      </p:sp>
      <p:sp>
        <p:nvSpPr>
          <p:cNvPr id="10" name="Subtitle 2">
            <a:extLst>
              <a:ext uri="{FF2B5EF4-FFF2-40B4-BE49-F238E27FC236}">
                <a16:creationId xmlns:a16="http://schemas.microsoft.com/office/drawing/2014/main" id="{F7294821-A35C-4E9B-ADE2-46B8653C9E62}"/>
              </a:ext>
            </a:extLst>
          </p:cNvPr>
          <p:cNvSpPr txBox="1">
            <a:spLocks/>
          </p:cNvSpPr>
          <p:nvPr/>
        </p:nvSpPr>
        <p:spPr>
          <a:xfrm>
            <a:off x="190500" y="895155"/>
            <a:ext cx="6667500" cy="2881801"/>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anose="020B0604020202020204" pitchFamily="34" charset="0"/>
              <a:buNone/>
              <a:defRPr sz="2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6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marL="228600" indent="-228600" algn="l">
              <a:buFont typeface="Arial" panose="020B0604020202020204" pitchFamily="34" charset="0"/>
              <a:buChar char="•"/>
            </a:pPr>
            <a:r>
              <a:rPr lang="en-US" sz="1400" dirty="0">
                <a:solidFill>
                  <a:schemeClr val="accent2"/>
                </a:solidFill>
                <a:latin typeface="Arial" panose="020B0604020202020204" pitchFamily="34" charset="0"/>
                <a:cs typeface="Arial" panose="020B0604020202020204" pitchFamily="34" charset="0"/>
              </a:rPr>
              <a:t>The interrupt sources share the two interrupt vectors for each timer.</a:t>
            </a:r>
          </a:p>
          <a:p>
            <a:pPr marL="228600" indent="-228600" algn="l">
              <a:buFont typeface="Arial" panose="020B0604020202020204" pitchFamily="34" charset="0"/>
              <a:buChar char="•"/>
            </a:pPr>
            <a:endParaRPr lang="en-US" sz="1600" dirty="0">
              <a:solidFill>
                <a:schemeClr val="accent2"/>
              </a:solidFill>
              <a:latin typeface="Arial" panose="020B0604020202020204" pitchFamily="34" charset="0"/>
              <a:cs typeface="Arial" panose="020B0604020202020204" pitchFamily="34" charset="0"/>
            </a:endParaRPr>
          </a:p>
        </p:txBody>
      </p:sp>
      <p:pic>
        <p:nvPicPr>
          <p:cNvPr id="15" name="Picture 14" descr="A screenshot of a cell phone&#10;&#10;Description automatically generated">
            <a:extLst>
              <a:ext uri="{FF2B5EF4-FFF2-40B4-BE49-F238E27FC236}">
                <a16:creationId xmlns:a16="http://schemas.microsoft.com/office/drawing/2014/main" id="{FC66EBD0-FCBE-45DD-B0D5-2EAD75C04DB9}"/>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55926"/>
          <a:stretch/>
        </p:blipFill>
        <p:spPr>
          <a:xfrm>
            <a:off x="1447800" y="1199821"/>
            <a:ext cx="5257800" cy="3558775"/>
          </a:xfrm>
          <a:prstGeom prst="rect">
            <a:avLst/>
          </a:prstGeom>
        </p:spPr>
      </p:pic>
      <p:sp>
        <p:nvSpPr>
          <p:cNvPr id="17" name="Rectangle 16">
            <a:extLst>
              <a:ext uri="{FF2B5EF4-FFF2-40B4-BE49-F238E27FC236}">
                <a16:creationId xmlns:a16="http://schemas.microsoft.com/office/drawing/2014/main" id="{496B6908-5E9A-4926-B88B-F9F7FE42EFE7}"/>
              </a:ext>
            </a:extLst>
          </p:cNvPr>
          <p:cNvSpPr/>
          <p:nvPr/>
        </p:nvSpPr>
        <p:spPr>
          <a:xfrm>
            <a:off x="1409700" y="2264911"/>
            <a:ext cx="5295900" cy="2172878"/>
          </a:xfrm>
          <a:prstGeom prst="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Speech Bubble: Rectangle 17">
            <a:extLst>
              <a:ext uri="{FF2B5EF4-FFF2-40B4-BE49-F238E27FC236}">
                <a16:creationId xmlns:a16="http://schemas.microsoft.com/office/drawing/2014/main" id="{ABDC0DFA-9F62-4A9E-9B64-1D54E123B83D}"/>
              </a:ext>
            </a:extLst>
          </p:cNvPr>
          <p:cNvSpPr/>
          <p:nvPr/>
        </p:nvSpPr>
        <p:spPr>
          <a:xfrm>
            <a:off x="38100" y="1249891"/>
            <a:ext cx="1219200" cy="1447800"/>
          </a:xfrm>
          <a:prstGeom prst="wedgeRectCallout">
            <a:avLst>
              <a:gd name="adj1" fmla="val 79148"/>
              <a:gd name="adj2" fmla="val 32264"/>
            </a:avLst>
          </a:prstGeom>
          <a:solidFill>
            <a:schemeClr val="accent2">
              <a:lumMod val="75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Notice the CCR0 flags have dedicated vectors?</a:t>
            </a:r>
            <a:endParaRPr lang="en-US" b="1" dirty="0"/>
          </a:p>
        </p:txBody>
      </p:sp>
      <p:sp>
        <p:nvSpPr>
          <p:cNvPr id="20" name="Speech Bubble: Rectangle 19">
            <a:extLst>
              <a:ext uri="{FF2B5EF4-FFF2-40B4-BE49-F238E27FC236}">
                <a16:creationId xmlns:a16="http://schemas.microsoft.com/office/drawing/2014/main" id="{9EF0888F-1B2F-4368-AAD0-E17C56CB3823}"/>
              </a:ext>
            </a:extLst>
          </p:cNvPr>
          <p:cNvSpPr/>
          <p:nvPr/>
        </p:nvSpPr>
        <p:spPr>
          <a:xfrm>
            <a:off x="38100" y="1249891"/>
            <a:ext cx="1219200" cy="1447800"/>
          </a:xfrm>
          <a:prstGeom prst="wedgeRectCallout">
            <a:avLst>
              <a:gd name="adj1" fmla="val 78826"/>
              <a:gd name="adj2" fmla="val 64249"/>
            </a:avLst>
          </a:prstGeom>
          <a:solidFill>
            <a:schemeClr val="accent2">
              <a:lumMod val="75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Notice the CCR0 flags have dedicated vectors?</a:t>
            </a:r>
            <a:endParaRPr lang="en-US" b="1" dirty="0"/>
          </a:p>
        </p:txBody>
      </p:sp>
      <p:sp>
        <p:nvSpPr>
          <p:cNvPr id="21" name="Speech Bubble: Rectangle 20">
            <a:extLst>
              <a:ext uri="{FF2B5EF4-FFF2-40B4-BE49-F238E27FC236}">
                <a16:creationId xmlns:a16="http://schemas.microsoft.com/office/drawing/2014/main" id="{4C3E4089-1DB0-4E5A-A3BA-B2F94245CE23}"/>
              </a:ext>
            </a:extLst>
          </p:cNvPr>
          <p:cNvSpPr/>
          <p:nvPr/>
        </p:nvSpPr>
        <p:spPr>
          <a:xfrm>
            <a:off x="38100" y="1249891"/>
            <a:ext cx="1219200" cy="1447800"/>
          </a:xfrm>
          <a:prstGeom prst="wedgeRectCallout">
            <a:avLst>
              <a:gd name="adj1" fmla="val 75285"/>
              <a:gd name="adj2" fmla="val 127678"/>
            </a:avLst>
          </a:prstGeom>
          <a:solidFill>
            <a:schemeClr val="accent2">
              <a:lumMod val="75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Notice the CCR0 flags have dedicated vectors?</a:t>
            </a:r>
            <a:endParaRPr lang="en-US" b="1" dirty="0"/>
          </a:p>
        </p:txBody>
      </p:sp>
      <p:sp>
        <p:nvSpPr>
          <p:cNvPr id="19" name="Speech Bubble: Rectangle 18">
            <a:extLst>
              <a:ext uri="{FF2B5EF4-FFF2-40B4-BE49-F238E27FC236}">
                <a16:creationId xmlns:a16="http://schemas.microsoft.com/office/drawing/2014/main" id="{DCBE59A5-9940-45A1-9F60-EF7FC3FC5EEC}"/>
              </a:ext>
            </a:extLst>
          </p:cNvPr>
          <p:cNvSpPr/>
          <p:nvPr/>
        </p:nvSpPr>
        <p:spPr>
          <a:xfrm>
            <a:off x="35484" y="1249891"/>
            <a:ext cx="1219200" cy="1447800"/>
          </a:xfrm>
          <a:prstGeom prst="wedgeRectCallout">
            <a:avLst>
              <a:gd name="adj1" fmla="val 77538"/>
              <a:gd name="adj2" fmla="val 96777"/>
            </a:avLst>
          </a:prstGeom>
          <a:solidFill>
            <a:schemeClr val="accent2">
              <a:lumMod val="75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Notice the CCR0 flags have dedicated vectors?</a:t>
            </a:r>
            <a:endParaRPr lang="en-US" b="1" dirty="0"/>
          </a:p>
        </p:txBody>
      </p:sp>
    </p:spTree>
    <p:extLst>
      <p:ext uri="{BB962C8B-B14F-4D97-AF65-F5344CB8AC3E}">
        <p14:creationId xmlns:p14="http://schemas.microsoft.com/office/powerpoint/2010/main" val="66016626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4857750"/>
            <a:ext cx="6858000" cy="28575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 name="Subtitle 2"/>
          <p:cNvSpPr>
            <a:spLocks noGrp="1"/>
          </p:cNvSpPr>
          <p:nvPr>
            <p:ph type="subTitle" idx="1"/>
          </p:nvPr>
        </p:nvSpPr>
        <p:spPr>
          <a:xfrm>
            <a:off x="3886200" y="4857750"/>
            <a:ext cx="2971800" cy="285751"/>
          </a:xfrm>
        </p:spPr>
        <p:txBody>
          <a:bodyPr>
            <a:noAutofit/>
          </a:bodyPr>
          <a:lstStyle/>
          <a:p>
            <a:r>
              <a:rPr lang="en-US" sz="1000" b="1" cap="small" dirty="0">
                <a:solidFill>
                  <a:schemeClr val="bg1"/>
                </a:solidFill>
                <a:latin typeface="Arial" panose="020B0604020202020204" pitchFamily="34" charset="0"/>
                <a:cs typeface="Arial" panose="020B0604020202020204" pitchFamily="34" charset="0"/>
              </a:rPr>
              <a:t>12.3     Timer Compares on the MSP430FR2355</a:t>
            </a:r>
          </a:p>
        </p:txBody>
      </p:sp>
      <p:sp>
        <p:nvSpPr>
          <p:cNvPr id="8" name="TextBox 7"/>
          <p:cNvSpPr txBox="1"/>
          <p:nvPr/>
        </p:nvSpPr>
        <p:spPr>
          <a:xfrm>
            <a:off x="0" y="492887"/>
            <a:ext cx="6629400" cy="400110"/>
          </a:xfrm>
          <a:prstGeom prst="rect">
            <a:avLst/>
          </a:prstGeom>
          <a:noFill/>
        </p:spPr>
        <p:txBody>
          <a:bodyPr wrap="square" rtlCol="0">
            <a:spAutoFit/>
          </a:bodyPr>
          <a:lstStyle/>
          <a:p>
            <a:r>
              <a:rPr lang="en-US" sz="2000" b="1" cap="small" dirty="0">
                <a:solidFill>
                  <a:schemeClr val="accent2"/>
                </a:solidFill>
                <a:latin typeface="Arial" panose="020B0604020202020204" pitchFamily="34" charset="0"/>
                <a:cs typeface="Arial" panose="020B0604020202020204" pitchFamily="34" charset="0"/>
              </a:rPr>
              <a:t>Timer Compares on the MSP430FR2355</a:t>
            </a:r>
            <a:endParaRPr lang="en-US" sz="2200" b="1" cap="small" dirty="0">
              <a:solidFill>
                <a:schemeClr val="accent2"/>
              </a:solidFill>
              <a:latin typeface="Arial" panose="020B0604020202020204" pitchFamily="34" charset="0"/>
              <a:cs typeface="Arial" panose="020B0604020202020204" pitchFamily="34" charset="0"/>
            </a:endParaRPr>
          </a:p>
        </p:txBody>
      </p:sp>
      <p:sp>
        <p:nvSpPr>
          <p:cNvPr id="7" name="Rectangle 6"/>
          <p:cNvSpPr/>
          <p:nvPr/>
        </p:nvSpPr>
        <p:spPr>
          <a:xfrm>
            <a:off x="0" y="1"/>
            <a:ext cx="6858000" cy="47303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 name="Title 1"/>
          <p:cNvSpPr>
            <a:spLocks noGrp="1"/>
          </p:cNvSpPr>
          <p:nvPr>
            <p:ph type="ctrTitle"/>
          </p:nvPr>
        </p:nvSpPr>
        <p:spPr>
          <a:xfrm>
            <a:off x="0" y="11431"/>
            <a:ext cx="6858000" cy="461605"/>
          </a:xfrm>
        </p:spPr>
        <p:txBody>
          <a:bodyPr anchor="ctr">
            <a:noAutofit/>
          </a:bodyPr>
          <a:lstStyle/>
          <a:p>
            <a:pPr algn="l"/>
            <a:r>
              <a:rPr lang="en-US" sz="1600" cap="small" dirty="0">
                <a:solidFill>
                  <a:schemeClr val="bg1"/>
                </a:solidFill>
                <a:latin typeface="Arial" panose="020B0604020202020204" pitchFamily="34" charset="0"/>
                <a:cs typeface="Arial" panose="020B0604020202020204" pitchFamily="34" charset="0"/>
              </a:rPr>
              <a:t>Ch. 12: Introduction to Timers</a:t>
            </a:r>
          </a:p>
        </p:txBody>
      </p:sp>
      <p:sp>
        <p:nvSpPr>
          <p:cNvPr id="10" name="Subtitle 2">
            <a:extLst>
              <a:ext uri="{FF2B5EF4-FFF2-40B4-BE49-F238E27FC236}">
                <a16:creationId xmlns:a16="http://schemas.microsoft.com/office/drawing/2014/main" id="{F7294821-A35C-4E9B-ADE2-46B8653C9E62}"/>
              </a:ext>
            </a:extLst>
          </p:cNvPr>
          <p:cNvSpPr txBox="1">
            <a:spLocks/>
          </p:cNvSpPr>
          <p:nvPr/>
        </p:nvSpPr>
        <p:spPr>
          <a:xfrm>
            <a:off x="190500" y="895155"/>
            <a:ext cx="6667500" cy="2881801"/>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anose="020B0604020202020204" pitchFamily="34" charset="0"/>
              <a:buNone/>
              <a:defRPr sz="2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6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marL="228600" indent="-228600" algn="l">
              <a:buFont typeface="Arial" panose="020B0604020202020204" pitchFamily="34" charset="0"/>
              <a:buChar char="•"/>
            </a:pPr>
            <a:r>
              <a:rPr lang="en-US" sz="1400" dirty="0">
                <a:solidFill>
                  <a:schemeClr val="accent2"/>
                </a:solidFill>
                <a:latin typeface="Arial" panose="020B0604020202020204" pitchFamily="34" charset="0"/>
                <a:cs typeface="Arial" panose="020B0604020202020204" pitchFamily="34" charset="0"/>
              </a:rPr>
              <a:t>The interrupt sources share the two interrupt vectors for each timer.</a:t>
            </a:r>
          </a:p>
          <a:p>
            <a:pPr marL="228600" indent="-228600" algn="l">
              <a:buFont typeface="Arial" panose="020B0604020202020204" pitchFamily="34" charset="0"/>
              <a:buChar char="•"/>
            </a:pPr>
            <a:endParaRPr lang="en-US" sz="1600" dirty="0">
              <a:solidFill>
                <a:schemeClr val="accent2"/>
              </a:solidFill>
              <a:latin typeface="Arial" panose="020B0604020202020204" pitchFamily="34" charset="0"/>
              <a:cs typeface="Arial" panose="020B0604020202020204" pitchFamily="34" charset="0"/>
            </a:endParaRPr>
          </a:p>
        </p:txBody>
      </p:sp>
      <p:pic>
        <p:nvPicPr>
          <p:cNvPr id="15" name="Picture 14" descr="A screenshot of a cell phone&#10;&#10;Description automatically generated">
            <a:extLst>
              <a:ext uri="{FF2B5EF4-FFF2-40B4-BE49-F238E27FC236}">
                <a16:creationId xmlns:a16="http://schemas.microsoft.com/office/drawing/2014/main" id="{FC66EBD0-FCBE-45DD-B0D5-2EAD75C04DB9}"/>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55926"/>
          <a:stretch/>
        </p:blipFill>
        <p:spPr>
          <a:xfrm>
            <a:off x="1447800" y="1199821"/>
            <a:ext cx="5257800" cy="3558775"/>
          </a:xfrm>
          <a:prstGeom prst="rect">
            <a:avLst/>
          </a:prstGeom>
        </p:spPr>
      </p:pic>
      <p:sp>
        <p:nvSpPr>
          <p:cNvPr id="17" name="Rectangle 16">
            <a:extLst>
              <a:ext uri="{FF2B5EF4-FFF2-40B4-BE49-F238E27FC236}">
                <a16:creationId xmlns:a16="http://schemas.microsoft.com/office/drawing/2014/main" id="{496B6908-5E9A-4926-B88B-F9F7FE42EFE7}"/>
              </a:ext>
            </a:extLst>
          </p:cNvPr>
          <p:cNvSpPr/>
          <p:nvPr/>
        </p:nvSpPr>
        <p:spPr>
          <a:xfrm>
            <a:off x="1409700" y="2264911"/>
            <a:ext cx="5295900" cy="2172878"/>
          </a:xfrm>
          <a:prstGeom prst="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Speech Bubble: Rectangle 17">
            <a:extLst>
              <a:ext uri="{FF2B5EF4-FFF2-40B4-BE49-F238E27FC236}">
                <a16:creationId xmlns:a16="http://schemas.microsoft.com/office/drawing/2014/main" id="{ABDC0DFA-9F62-4A9E-9B64-1D54E123B83D}"/>
              </a:ext>
            </a:extLst>
          </p:cNvPr>
          <p:cNvSpPr/>
          <p:nvPr/>
        </p:nvSpPr>
        <p:spPr>
          <a:xfrm>
            <a:off x="38100" y="1249891"/>
            <a:ext cx="1219200" cy="1447800"/>
          </a:xfrm>
          <a:prstGeom prst="wedgeRectCallout">
            <a:avLst>
              <a:gd name="adj1" fmla="val 79148"/>
              <a:gd name="adj2" fmla="val 32264"/>
            </a:avLst>
          </a:prstGeom>
          <a:solidFill>
            <a:schemeClr val="accent2">
              <a:lumMod val="75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Notice the CCR0 flags have dedicated vectors?</a:t>
            </a:r>
            <a:endParaRPr lang="en-US" b="1" dirty="0"/>
          </a:p>
        </p:txBody>
      </p:sp>
      <p:sp>
        <p:nvSpPr>
          <p:cNvPr id="20" name="Speech Bubble: Rectangle 19">
            <a:extLst>
              <a:ext uri="{FF2B5EF4-FFF2-40B4-BE49-F238E27FC236}">
                <a16:creationId xmlns:a16="http://schemas.microsoft.com/office/drawing/2014/main" id="{9EF0888F-1B2F-4368-AAD0-E17C56CB3823}"/>
              </a:ext>
            </a:extLst>
          </p:cNvPr>
          <p:cNvSpPr/>
          <p:nvPr/>
        </p:nvSpPr>
        <p:spPr>
          <a:xfrm>
            <a:off x="38100" y="1249891"/>
            <a:ext cx="1219200" cy="1447800"/>
          </a:xfrm>
          <a:prstGeom prst="wedgeRectCallout">
            <a:avLst>
              <a:gd name="adj1" fmla="val 78826"/>
              <a:gd name="adj2" fmla="val 64249"/>
            </a:avLst>
          </a:prstGeom>
          <a:solidFill>
            <a:schemeClr val="accent2">
              <a:lumMod val="75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Notice the CCR0 flags have dedicated vectors?</a:t>
            </a:r>
            <a:endParaRPr lang="en-US" b="1" dirty="0"/>
          </a:p>
        </p:txBody>
      </p:sp>
      <p:sp>
        <p:nvSpPr>
          <p:cNvPr id="21" name="Speech Bubble: Rectangle 20">
            <a:extLst>
              <a:ext uri="{FF2B5EF4-FFF2-40B4-BE49-F238E27FC236}">
                <a16:creationId xmlns:a16="http://schemas.microsoft.com/office/drawing/2014/main" id="{4C3E4089-1DB0-4E5A-A3BA-B2F94245CE23}"/>
              </a:ext>
            </a:extLst>
          </p:cNvPr>
          <p:cNvSpPr/>
          <p:nvPr/>
        </p:nvSpPr>
        <p:spPr>
          <a:xfrm>
            <a:off x="38100" y="1249891"/>
            <a:ext cx="1219200" cy="1447800"/>
          </a:xfrm>
          <a:prstGeom prst="wedgeRectCallout">
            <a:avLst>
              <a:gd name="adj1" fmla="val 75285"/>
              <a:gd name="adj2" fmla="val 127678"/>
            </a:avLst>
          </a:prstGeom>
          <a:solidFill>
            <a:schemeClr val="accent2">
              <a:lumMod val="75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Notice the CCR0 flags have dedicated vectors?</a:t>
            </a:r>
            <a:endParaRPr lang="en-US" b="1" dirty="0"/>
          </a:p>
        </p:txBody>
      </p:sp>
      <p:sp>
        <p:nvSpPr>
          <p:cNvPr id="13" name="Speech Bubble: Rectangle 12">
            <a:extLst>
              <a:ext uri="{FF2B5EF4-FFF2-40B4-BE49-F238E27FC236}">
                <a16:creationId xmlns:a16="http://schemas.microsoft.com/office/drawing/2014/main" id="{09D9B5AC-5FE3-4753-A56A-7600086C0666}"/>
              </a:ext>
            </a:extLst>
          </p:cNvPr>
          <p:cNvSpPr/>
          <p:nvPr/>
        </p:nvSpPr>
        <p:spPr>
          <a:xfrm>
            <a:off x="4724400" y="1175729"/>
            <a:ext cx="2019300" cy="990028"/>
          </a:xfrm>
          <a:prstGeom prst="wedgeRectCallout">
            <a:avLst>
              <a:gd name="adj1" fmla="val -80503"/>
              <a:gd name="adj2" fmla="val 75092"/>
            </a:avLst>
          </a:prstGeom>
          <a:solidFill>
            <a:schemeClr val="accent2">
              <a:lumMod val="75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They have “special” behavior when in UP mode.</a:t>
            </a:r>
            <a:endParaRPr lang="en-US" b="1" dirty="0"/>
          </a:p>
        </p:txBody>
      </p:sp>
      <p:sp>
        <p:nvSpPr>
          <p:cNvPr id="14" name="Speech Bubble: Rectangle 13">
            <a:extLst>
              <a:ext uri="{FF2B5EF4-FFF2-40B4-BE49-F238E27FC236}">
                <a16:creationId xmlns:a16="http://schemas.microsoft.com/office/drawing/2014/main" id="{E586F83C-9A4C-477A-98D2-31C1EB992844}"/>
              </a:ext>
            </a:extLst>
          </p:cNvPr>
          <p:cNvSpPr/>
          <p:nvPr/>
        </p:nvSpPr>
        <p:spPr>
          <a:xfrm>
            <a:off x="4724400" y="1178536"/>
            <a:ext cx="2019300" cy="990028"/>
          </a:xfrm>
          <a:prstGeom prst="wedgeRectCallout">
            <a:avLst>
              <a:gd name="adj1" fmla="val -80503"/>
              <a:gd name="adj2" fmla="val 122264"/>
            </a:avLst>
          </a:prstGeom>
          <a:solidFill>
            <a:schemeClr val="accent2">
              <a:lumMod val="75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They have “special” behavior when in UP mode.</a:t>
            </a:r>
            <a:endParaRPr lang="en-US" b="1" dirty="0"/>
          </a:p>
        </p:txBody>
      </p:sp>
      <p:sp>
        <p:nvSpPr>
          <p:cNvPr id="16" name="Speech Bubble: Rectangle 15">
            <a:extLst>
              <a:ext uri="{FF2B5EF4-FFF2-40B4-BE49-F238E27FC236}">
                <a16:creationId xmlns:a16="http://schemas.microsoft.com/office/drawing/2014/main" id="{9F95BFE2-F4C1-4927-BE92-261857ABBC08}"/>
              </a:ext>
            </a:extLst>
          </p:cNvPr>
          <p:cNvSpPr/>
          <p:nvPr/>
        </p:nvSpPr>
        <p:spPr>
          <a:xfrm>
            <a:off x="4721784" y="1171535"/>
            <a:ext cx="2019300" cy="990028"/>
          </a:xfrm>
          <a:prstGeom prst="wedgeRectCallout">
            <a:avLst>
              <a:gd name="adj1" fmla="val -78171"/>
              <a:gd name="adj2" fmla="val 171021"/>
            </a:avLst>
          </a:prstGeom>
          <a:solidFill>
            <a:schemeClr val="accent2">
              <a:lumMod val="75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They have “special” behavior when in UP mode.</a:t>
            </a:r>
            <a:endParaRPr lang="en-US" b="1" dirty="0"/>
          </a:p>
        </p:txBody>
      </p:sp>
      <p:sp>
        <p:nvSpPr>
          <p:cNvPr id="19" name="Speech Bubble: Rectangle 18">
            <a:extLst>
              <a:ext uri="{FF2B5EF4-FFF2-40B4-BE49-F238E27FC236}">
                <a16:creationId xmlns:a16="http://schemas.microsoft.com/office/drawing/2014/main" id="{DCBE59A5-9940-45A1-9F60-EF7FC3FC5EEC}"/>
              </a:ext>
            </a:extLst>
          </p:cNvPr>
          <p:cNvSpPr/>
          <p:nvPr/>
        </p:nvSpPr>
        <p:spPr>
          <a:xfrm>
            <a:off x="35484" y="1249891"/>
            <a:ext cx="1219200" cy="1447800"/>
          </a:xfrm>
          <a:prstGeom prst="wedgeRectCallout">
            <a:avLst>
              <a:gd name="adj1" fmla="val 77538"/>
              <a:gd name="adj2" fmla="val 96777"/>
            </a:avLst>
          </a:prstGeom>
          <a:solidFill>
            <a:schemeClr val="accent2">
              <a:lumMod val="75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Notice the CCR0 flags have dedicated vectors?</a:t>
            </a:r>
            <a:endParaRPr lang="en-US" b="1" dirty="0"/>
          </a:p>
        </p:txBody>
      </p:sp>
      <p:sp>
        <p:nvSpPr>
          <p:cNvPr id="22" name="Speech Bubble: Rectangle 21">
            <a:extLst>
              <a:ext uri="{FF2B5EF4-FFF2-40B4-BE49-F238E27FC236}">
                <a16:creationId xmlns:a16="http://schemas.microsoft.com/office/drawing/2014/main" id="{140ECAC6-520C-4657-B838-685564AFA6C0}"/>
              </a:ext>
            </a:extLst>
          </p:cNvPr>
          <p:cNvSpPr/>
          <p:nvPr/>
        </p:nvSpPr>
        <p:spPr>
          <a:xfrm>
            <a:off x="4721784" y="1171534"/>
            <a:ext cx="2019300" cy="990028"/>
          </a:xfrm>
          <a:prstGeom prst="wedgeRectCallout">
            <a:avLst>
              <a:gd name="adj1" fmla="val -77394"/>
              <a:gd name="adj2" fmla="val 218589"/>
            </a:avLst>
          </a:prstGeom>
          <a:solidFill>
            <a:schemeClr val="accent2">
              <a:lumMod val="75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They have “special” behavior when in UP mode.</a:t>
            </a:r>
            <a:endParaRPr lang="en-US" b="1" dirty="0"/>
          </a:p>
        </p:txBody>
      </p:sp>
    </p:spTree>
    <p:extLst>
      <p:ext uri="{BB962C8B-B14F-4D97-AF65-F5344CB8AC3E}">
        <p14:creationId xmlns:p14="http://schemas.microsoft.com/office/powerpoint/2010/main" val="201555889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4857750"/>
            <a:ext cx="6858000" cy="28575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 name="Subtitle 2"/>
          <p:cNvSpPr>
            <a:spLocks noGrp="1"/>
          </p:cNvSpPr>
          <p:nvPr>
            <p:ph type="subTitle" idx="1"/>
          </p:nvPr>
        </p:nvSpPr>
        <p:spPr>
          <a:xfrm>
            <a:off x="3886200" y="4857750"/>
            <a:ext cx="2971800" cy="285751"/>
          </a:xfrm>
        </p:spPr>
        <p:txBody>
          <a:bodyPr>
            <a:noAutofit/>
          </a:bodyPr>
          <a:lstStyle/>
          <a:p>
            <a:r>
              <a:rPr lang="en-US" sz="1000" b="1" cap="small" dirty="0">
                <a:solidFill>
                  <a:schemeClr val="bg1"/>
                </a:solidFill>
                <a:latin typeface="Arial" panose="020B0604020202020204" pitchFamily="34" charset="0"/>
                <a:cs typeface="Arial" panose="020B0604020202020204" pitchFamily="34" charset="0"/>
              </a:rPr>
              <a:t>12.3     Timer Compares on the MSP430FR2355</a:t>
            </a:r>
          </a:p>
        </p:txBody>
      </p:sp>
      <p:sp>
        <p:nvSpPr>
          <p:cNvPr id="8" name="TextBox 7"/>
          <p:cNvSpPr txBox="1"/>
          <p:nvPr/>
        </p:nvSpPr>
        <p:spPr>
          <a:xfrm>
            <a:off x="0" y="492887"/>
            <a:ext cx="6629400" cy="400110"/>
          </a:xfrm>
          <a:prstGeom prst="rect">
            <a:avLst/>
          </a:prstGeom>
          <a:noFill/>
        </p:spPr>
        <p:txBody>
          <a:bodyPr wrap="square" rtlCol="0">
            <a:spAutoFit/>
          </a:bodyPr>
          <a:lstStyle/>
          <a:p>
            <a:r>
              <a:rPr lang="en-US" sz="2000" b="1" cap="small" dirty="0">
                <a:solidFill>
                  <a:schemeClr val="accent2"/>
                </a:solidFill>
                <a:latin typeface="Arial" panose="020B0604020202020204" pitchFamily="34" charset="0"/>
                <a:cs typeface="Arial" panose="020B0604020202020204" pitchFamily="34" charset="0"/>
              </a:rPr>
              <a:t>Timer Compares on the MSP430FR2355</a:t>
            </a:r>
            <a:endParaRPr lang="en-US" sz="2200" b="1" cap="small" dirty="0">
              <a:solidFill>
                <a:schemeClr val="accent2"/>
              </a:solidFill>
              <a:latin typeface="Arial" panose="020B0604020202020204" pitchFamily="34" charset="0"/>
              <a:cs typeface="Arial" panose="020B0604020202020204" pitchFamily="34" charset="0"/>
            </a:endParaRPr>
          </a:p>
        </p:txBody>
      </p:sp>
      <p:sp>
        <p:nvSpPr>
          <p:cNvPr id="7" name="Rectangle 6"/>
          <p:cNvSpPr/>
          <p:nvPr/>
        </p:nvSpPr>
        <p:spPr>
          <a:xfrm>
            <a:off x="0" y="1"/>
            <a:ext cx="6858000" cy="47303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 name="Title 1"/>
          <p:cNvSpPr>
            <a:spLocks noGrp="1"/>
          </p:cNvSpPr>
          <p:nvPr>
            <p:ph type="ctrTitle"/>
          </p:nvPr>
        </p:nvSpPr>
        <p:spPr>
          <a:xfrm>
            <a:off x="0" y="11431"/>
            <a:ext cx="6858000" cy="461605"/>
          </a:xfrm>
        </p:spPr>
        <p:txBody>
          <a:bodyPr anchor="ctr">
            <a:noAutofit/>
          </a:bodyPr>
          <a:lstStyle/>
          <a:p>
            <a:pPr algn="l"/>
            <a:r>
              <a:rPr lang="en-US" sz="1600" cap="small" dirty="0">
                <a:solidFill>
                  <a:schemeClr val="bg1"/>
                </a:solidFill>
                <a:latin typeface="Arial" panose="020B0604020202020204" pitchFamily="34" charset="0"/>
                <a:cs typeface="Arial" panose="020B0604020202020204" pitchFamily="34" charset="0"/>
              </a:rPr>
              <a:t>Ch. 12: Introduction to Timers</a:t>
            </a:r>
          </a:p>
        </p:txBody>
      </p:sp>
      <p:sp>
        <p:nvSpPr>
          <p:cNvPr id="10" name="Subtitle 2">
            <a:extLst>
              <a:ext uri="{FF2B5EF4-FFF2-40B4-BE49-F238E27FC236}">
                <a16:creationId xmlns:a16="http://schemas.microsoft.com/office/drawing/2014/main" id="{F7294821-A35C-4E9B-ADE2-46B8653C9E62}"/>
              </a:ext>
            </a:extLst>
          </p:cNvPr>
          <p:cNvSpPr txBox="1">
            <a:spLocks/>
          </p:cNvSpPr>
          <p:nvPr/>
        </p:nvSpPr>
        <p:spPr>
          <a:xfrm>
            <a:off x="190500" y="895155"/>
            <a:ext cx="6667500" cy="2881801"/>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anose="020B0604020202020204" pitchFamily="34" charset="0"/>
              <a:buNone/>
              <a:defRPr sz="2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6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marL="228600" indent="-228600" algn="l">
              <a:buFont typeface="Arial" panose="020B0604020202020204" pitchFamily="34" charset="0"/>
              <a:buChar char="•"/>
            </a:pPr>
            <a:r>
              <a:rPr lang="en-US" sz="1400" dirty="0">
                <a:solidFill>
                  <a:schemeClr val="accent2"/>
                </a:solidFill>
                <a:latin typeface="Arial" panose="020B0604020202020204" pitchFamily="34" charset="0"/>
                <a:cs typeface="Arial" panose="020B0604020202020204" pitchFamily="34" charset="0"/>
              </a:rPr>
              <a:t>When in UP mode, CCR0 sets the maximum overflow count value for the timer.</a:t>
            </a:r>
          </a:p>
          <a:p>
            <a:pPr marL="228600" indent="-228600" algn="l">
              <a:buFont typeface="Arial" panose="020B0604020202020204" pitchFamily="34" charset="0"/>
              <a:buChar char="•"/>
            </a:pPr>
            <a:endParaRPr lang="en-US" sz="1600" dirty="0">
              <a:solidFill>
                <a:schemeClr val="accent2"/>
              </a:solidFill>
              <a:latin typeface="Arial" panose="020B0604020202020204" pitchFamily="34" charset="0"/>
              <a:cs typeface="Arial" panose="020B0604020202020204" pitchFamily="34" charset="0"/>
            </a:endParaRPr>
          </a:p>
        </p:txBody>
      </p:sp>
      <p:pic>
        <p:nvPicPr>
          <p:cNvPr id="19" name="Picture 18">
            <a:extLst>
              <a:ext uri="{FF2B5EF4-FFF2-40B4-BE49-F238E27FC236}">
                <a16:creationId xmlns:a16="http://schemas.microsoft.com/office/drawing/2014/main" id="{0AED54E8-3F91-486F-8FD3-564EB3B2822D}"/>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914400" y="1428750"/>
            <a:ext cx="5029200" cy="3322865"/>
          </a:xfrm>
          <a:prstGeom prst="rect">
            <a:avLst/>
          </a:prstGeom>
        </p:spPr>
      </p:pic>
      <p:sp>
        <p:nvSpPr>
          <p:cNvPr id="9" name="Rectangle 8">
            <a:extLst>
              <a:ext uri="{FF2B5EF4-FFF2-40B4-BE49-F238E27FC236}">
                <a16:creationId xmlns:a16="http://schemas.microsoft.com/office/drawing/2014/main" id="{493AE6BB-2D91-442B-99F9-DA27F4E5B290}"/>
              </a:ext>
            </a:extLst>
          </p:cNvPr>
          <p:cNvSpPr/>
          <p:nvPr/>
        </p:nvSpPr>
        <p:spPr>
          <a:xfrm>
            <a:off x="914400" y="3028949"/>
            <a:ext cx="2286000" cy="629239"/>
          </a:xfrm>
          <a:prstGeom prst="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9498263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4857750"/>
            <a:ext cx="6858000" cy="28575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 name="Subtitle 2"/>
          <p:cNvSpPr>
            <a:spLocks noGrp="1"/>
          </p:cNvSpPr>
          <p:nvPr>
            <p:ph type="subTitle" idx="1"/>
          </p:nvPr>
        </p:nvSpPr>
        <p:spPr>
          <a:xfrm>
            <a:off x="3886200" y="4857750"/>
            <a:ext cx="2971800" cy="285751"/>
          </a:xfrm>
        </p:spPr>
        <p:txBody>
          <a:bodyPr>
            <a:noAutofit/>
          </a:bodyPr>
          <a:lstStyle/>
          <a:p>
            <a:r>
              <a:rPr lang="en-US" sz="1000" b="1" cap="small" dirty="0">
                <a:solidFill>
                  <a:schemeClr val="bg1"/>
                </a:solidFill>
                <a:latin typeface="Arial" panose="020B0604020202020204" pitchFamily="34" charset="0"/>
                <a:cs typeface="Arial" panose="020B0604020202020204" pitchFamily="34" charset="0"/>
              </a:rPr>
              <a:t>12.3     Timer Compares on the MSP430FR2355</a:t>
            </a:r>
          </a:p>
        </p:txBody>
      </p:sp>
      <p:sp>
        <p:nvSpPr>
          <p:cNvPr id="8" name="TextBox 7"/>
          <p:cNvSpPr txBox="1"/>
          <p:nvPr/>
        </p:nvSpPr>
        <p:spPr>
          <a:xfrm>
            <a:off x="0" y="492887"/>
            <a:ext cx="6629400" cy="400110"/>
          </a:xfrm>
          <a:prstGeom prst="rect">
            <a:avLst/>
          </a:prstGeom>
          <a:noFill/>
        </p:spPr>
        <p:txBody>
          <a:bodyPr wrap="square" rtlCol="0">
            <a:spAutoFit/>
          </a:bodyPr>
          <a:lstStyle/>
          <a:p>
            <a:r>
              <a:rPr lang="en-US" sz="2000" b="1" cap="small" dirty="0">
                <a:solidFill>
                  <a:schemeClr val="accent2"/>
                </a:solidFill>
                <a:latin typeface="Arial" panose="020B0604020202020204" pitchFamily="34" charset="0"/>
                <a:cs typeface="Arial" panose="020B0604020202020204" pitchFamily="34" charset="0"/>
              </a:rPr>
              <a:t>Timer Compares on the MSP430FR2355</a:t>
            </a:r>
            <a:endParaRPr lang="en-US" sz="2200" b="1" cap="small" dirty="0">
              <a:solidFill>
                <a:schemeClr val="accent2"/>
              </a:solidFill>
              <a:latin typeface="Arial" panose="020B0604020202020204" pitchFamily="34" charset="0"/>
              <a:cs typeface="Arial" panose="020B0604020202020204" pitchFamily="34" charset="0"/>
            </a:endParaRPr>
          </a:p>
        </p:txBody>
      </p:sp>
      <p:sp>
        <p:nvSpPr>
          <p:cNvPr id="7" name="Rectangle 6"/>
          <p:cNvSpPr/>
          <p:nvPr/>
        </p:nvSpPr>
        <p:spPr>
          <a:xfrm>
            <a:off x="0" y="1"/>
            <a:ext cx="6858000" cy="47303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 name="Title 1"/>
          <p:cNvSpPr>
            <a:spLocks noGrp="1"/>
          </p:cNvSpPr>
          <p:nvPr>
            <p:ph type="ctrTitle"/>
          </p:nvPr>
        </p:nvSpPr>
        <p:spPr>
          <a:xfrm>
            <a:off x="0" y="11431"/>
            <a:ext cx="6858000" cy="461605"/>
          </a:xfrm>
        </p:spPr>
        <p:txBody>
          <a:bodyPr anchor="ctr">
            <a:noAutofit/>
          </a:bodyPr>
          <a:lstStyle/>
          <a:p>
            <a:pPr algn="l"/>
            <a:r>
              <a:rPr lang="en-US" sz="1600" cap="small" dirty="0">
                <a:solidFill>
                  <a:schemeClr val="bg1"/>
                </a:solidFill>
                <a:latin typeface="Arial" panose="020B0604020202020204" pitchFamily="34" charset="0"/>
                <a:cs typeface="Arial" panose="020B0604020202020204" pitchFamily="34" charset="0"/>
              </a:rPr>
              <a:t>Ch. 12: Introduction to Timers</a:t>
            </a:r>
          </a:p>
        </p:txBody>
      </p:sp>
      <p:sp>
        <p:nvSpPr>
          <p:cNvPr id="10" name="Subtitle 2">
            <a:extLst>
              <a:ext uri="{FF2B5EF4-FFF2-40B4-BE49-F238E27FC236}">
                <a16:creationId xmlns:a16="http://schemas.microsoft.com/office/drawing/2014/main" id="{F7294821-A35C-4E9B-ADE2-46B8653C9E62}"/>
              </a:ext>
            </a:extLst>
          </p:cNvPr>
          <p:cNvSpPr txBox="1">
            <a:spLocks/>
          </p:cNvSpPr>
          <p:nvPr/>
        </p:nvSpPr>
        <p:spPr>
          <a:xfrm>
            <a:off x="190500" y="895155"/>
            <a:ext cx="6667500" cy="2881801"/>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anose="020B0604020202020204" pitchFamily="34" charset="0"/>
              <a:buNone/>
              <a:defRPr sz="2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6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marL="228600" indent="-228600" algn="l">
              <a:buFont typeface="Arial" panose="020B0604020202020204" pitchFamily="34" charset="0"/>
              <a:buChar char="•"/>
            </a:pPr>
            <a:r>
              <a:rPr lang="en-US" sz="1600" dirty="0">
                <a:solidFill>
                  <a:schemeClr val="accent2"/>
                </a:solidFill>
                <a:latin typeface="Arial" panose="020B0604020202020204" pitchFamily="34" charset="0"/>
                <a:cs typeface="Arial" panose="020B0604020202020204" pitchFamily="34" charset="0"/>
              </a:rPr>
              <a:t>Each CCR has its own register to hold its compare value – </a:t>
            </a:r>
            <a:br>
              <a:rPr lang="en-US" sz="1600" dirty="0">
                <a:solidFill>
                  <a:schemeClr val="accent2"/>
                </a:solidFill>
                <a:latin typeface="Arial" panose="020B0604020202020204" pitchFamily="34" charset="0"/>
                <a:cs typeface="Arial" panose="020B0604020202020204" pitchFamily="34" charset="0"/>
              </a:rPr>
            </a:br>
            <a:r>
              <a:rPr lang="en-US" sz="1600" b="1" dirty="0">
                <a:solidFill>
                  <a:schemeClr val="accent2"/>
                </a:solidFill>
                <a:latin typeface="Arial" panose="020B0604020202020204" pitchFamily="34" charset="0"/>
                <a:cs typeface="Arial" panose="020B0604020202020204" pitchFamily="34" charset="0"/>
              </a:rPr>
              <a:t>Timer B Capture/Compare Register (</a:t>
            </a:r>
            <a:r>
              <a:rPr lang="en-US" sz="1600" b="1" dirty="0" err="1">
                <a:solidFill>
                  <a:schemeClr val="accent2"/>
                </a:solidFill>
                <a:latin typeface="Arial" panose="020B0604020202020204" pitchFamily="34" charset="0"/>
                <a:cs typeface="Arial" panose="020B0604020202020204" pitchFamily="34" charset="0"/>
              </a:rPr>
              <a:t>TBxCCRn</a:t>
            </a:r>
            <a:r>
              <a:rPr lang="en-US" sz="1600" b="1" dirty="0">
                <a:solidFill>
                  <a:schemeClr val="accent2"/>
                </a:solidFill>
                <a:latin typeface="Arial" panose="020B0604020202020204" pitchFamily="34" charset="0"/>
                <a:cs typeface="Arial" panose="020B0604020202020204" pitchFamily="34" charset="0"/>
              </a:rPr>
              <a:t>)</a:t>
            </a:r>
            <a:endParaRPr lang="en-US" sz="1600" dirty="0">
              <a:solidFill>
                <a:schemeClr val="accent2"/>
              </a:solidFill>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7BABC1DE-3F3A-4B9C-B2BF-772044185213}"/>
              </a:ext>
            </a:extLst>
          </p:cNvPr>
          <p:cNvPicPr>
            <a:picLocks noChangeAspect="1"/>
          </p:cNvPicPr>
          <p:nvPr/>
        </p:nvPicPr>
        <p:blipFill>
          <a:blip r:embed="rId2"/>
          <a:stretch>
            <a:fillRect/>
          </a:stretch>
        </p:blipFill>
        <p:spPr>
          <a:xfrm>
            <a:off x="571500" y="1553830"/>
            <a:ext cx="5715000" cy="3239735"/>
          </a:xfrm>
          <a:prstGeom prst="rect">
            <a:avLst/>
          </a:prstGeom>
        </p:spPr>
      </p:pic>
      <p:sp>
        <p:nvSpPr>
          <p:cNvPr id="19" name="Rectangle 18">
            <a:extLst>
              <a:ext uri="{FF2B5EF4-FFF2-40B4-BE49-F238E27FC236}">
                <a16:creationId xmlns:a16="http://schemas.microsoft.com/office/drawing/2014/main" id="{46981696-C955-4E02-8E50-D8313B4CA18B}"/>
              </a:ext>
            </a:extLst>
          </p:cNvPr>
          <p:cNvSpPr/>
          <p:nvPr/>
        </p:nvSpPr>
        <p:spPr>
          <a:xfrm>
            <a:off x="609600" y="3338746"/>
            <a:ext cx="5638800" cy="1096885"/>
          </a:xfrm>
          <a:prstGeom prst="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443045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4857750"/>
            <a:ext cx="6858000" cy="28575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 name="Subtitle 2"/>
          <p:cNvSpPr>
            <a:spLocks noGrp="1"/>
          </p:cNvSpPr>
          <p:nvPr>
            <p:ph type="subTitle" idx="1"/>
          </p:nvPr>
        </p:nvSpPr>
        <p:spPr>
          <a:xfrm>
            <a:off x="3886200" y="4857750"/>
            <a:ext cx="2971800" cy="285751"/>
          </a:xfrm>
        </p:spPr>
        <p:txBody>
          <a:bodyPr>
            <a:noAutofit/>
          </a:bodyPr>
          <a:lstStyle/>
          <a:p>
            <a:r>
              <a:rPr lang="en-US" sz="1000" b="1" cap="small" dirty="0">
                <a:solidFill>
                  <a:schemeClr val="bg1"/>
                </a:solidFill>
                <a:latin typeface="Arial" panose="020B0604020202020204" pitchFamily="34" charset="0"/>
                <a:cs typeface="Arial" panose="020B0604020202020204" pitchFamily="34" charset="0"/>
              </a:rPr>
              <a:t>12.3     Timer Compares on the MSP430FR2355</a:t>
            </a:r>
          </a:p>
        </p:txBody>
      </p:sp>
      <p:sp>
        <p:nvSpPr>
          <p:cNvPr id="8" name="TextBox 7"/>
          <p:cNvSpPr txBox="1"/>
          <p:nvPr/>
        </p:nvSpPr>
        <p:spPr>
          <a:xfrm>
            <a:off x="0" y="492887"/>
            <a:ext cx="6629400" cy="400110"/>
          </a:xfrm>
          <a:prstGeom prst="rect">
            <a:avLst/>
          </a:prstGeom>
          <a:noFill/>
        </p:spPr>
        <p:txBody>
          <a:bodyPr wrap="square" rtlCol="0">
            <a:spAutoFit/>
          </a:bodyPr>
          <a:lstStyle/>
          <a:p>
            <a:r>
              <a:rPr lang="en-US" sz="2000" b="1" cap="small" dirty="0">
                <a:solidFill>
                  <a:schemeClr val="accent2"/>
                </a:solidFill>
                <a:latin typeface="Arial" panose="020B0604020202020204" pitchFamily="34" charset="0"/>
                <a:cs typeface="Arial" panose="020B0604020202020204" pitchFamily="34" charset="0"/>
              </a:rPr>
              <a:t>Timer Compares on the MSP430FR2355</a:t>
            </a:r>
            <a:endParaRPr lang="en-US" sz="2200" b="1" cap="small" dirty="0">
              <a:solidFill>
                <a:schemeClr val="accent2"/>
              </a:solidFill>
              <a:latin typeface="Arial" panose="020B0604020202020204" pitchFamily="34" charset="0"/>
              <a:cs typeface="Arial" panose="020B0604020202020204" pitchFamily="34" charset="0"/>
            </a:endParaRPr>
          </a:p>
        </p:txBody>
      </p:sp>
      <p:sp>
        <p:nvSpPr>
          <p:cNvPr id="7" name="Rectangle 6"/>
          <p:cNvSpPr/>
          <p:nvPr/>
        </p:nvSpPr>
        <p:spPr>
          <a:xfrm>
            <a:off x="0" y="1"/>
            <a:ext cx="6858000" cy="47303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 name="Title 1"/>
          <p:cNvSpPr>
            <a:spLocks noGrp="1"/>
          </p:cNvSpPr>
          <p:nvPr>
            <p:ph type="ctrTitle"/>
          </p:nvPr>
        </p:nvSpPr>
        <p:spPr>
          <a:xfrm>
            <a:off x="0" y="11431"/>
            <a:ext cx="6858000" cy="461605"/>
          </a:xfrm>
        </p:spPr>
        <p:txBody>
          <a:bodyPr anchor="ctr">
            <a:noAutofit/>
          </a:bodyPr>
          <a:lstStyle/>
          <a:p>
            <a:pPr algn="l"/>
            <a:r>
              <a:rPr lang="en-US" sz="1600" cap="small" dirty="0">
                <a:solidFill>
                  <a:schemeClr val="bg1"/>
                </a:solidFill>
                <a:latin typeface="Arial" panose="020B0604020202020204" pitchFamily="34" charset="0"/>
                <a:cs typeface="Arial" panose="020B0604020202020204" pitchFamily="34" charset="0"/>
              </a:rPr>
              <a:t>Ch. 12: Introduction to Timers</a:t>
            </a:r>
          </a:p>
        </p:txBody>
      </p:sp>
      <p:sp>
        <p:nvSpPr>
          <p:cNvPr id="10" name="Subtitle 2">
            <a:extLst>
              <a:ext uri="{FF2B5EF4-FFF2-40B4-BE49-F238E27FC236}">
                <a16:creationId xmlns:a16="http://schemas.microsoft.com/office/drawing/2014/main" id="{F7294821-A35C-4E9B-ADE2-46B8653C9E62}"/>
              </a:ext>
            </a:extLst>
          </p:cNvPr>
          <p:cNvSpPr txBox="1">
            <a:spLocks/>
          </p:cNvSpPr>
          <p:nvPr/>
        </p:nvSpPr>
        <p:spPr>
          <a:xfrm>
            <a:off x="190500" y="895155"/>
            <a:ext cx="6667500" cy="2881801"/>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anose="020B0604020202020204" pitchFamily="34" charset="0"/>
              <a:buNone/>
              <a:defRPr sz="2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6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marL="228600" indent="-228600" algn="l">
              <a:buFont typeface="Arial" panose="020B0604020202020204" pitchFamily="34" charset="0"/>
              <a:buChar char="•"/>
            </a:pPr>
            <a:r>
              <a:rPr lang="en-US" sz="1600" dirty="0">
                <a:solidFill>
                  <a:schemeClr val="accent2"/>
                </a:solidFill>
                <a:latin typeface="Arial" panose="020B0604020202020204" pitchFamily="34" charset="0"/>
                <a:cs typeface="Arial" panose="020B0604020202020204" pitchFamily="34" charset="0"/>
              </a:rPr>
              <a:t>Each CCR has its own control register called</a:t>
            </a:r>
            <a:br>
              <a:rPr lang="en-US" sz="1600" dirty="0">
                <a:solidFill>
                  <a:schemeClr val="accent2"/>
                </a:solidFill>
                <a:latin typeface="Arial" panose="020B0604020202020204" pitchFamily="34" charset="0"/>
                <a:cs typeface="Arial" panose="020B0604020202020204" pitchFamily="34" charset="0"/>
              </a:rPr>
            </a:br>
            <a:r>
              <a:rPr lang="en-US" sz="1600" b="1" dirty="0">
                <a:solidFill>
                  <a:schemeClr val="accent2"/>
                </a:solidFill>
                <a:latin typeface="Arial" panose="020B0604020202020204" pitchFamily="34" charset="0"/>
                <a:cs typeface="Arial" panose="020B0604020202020204" pitchFamily="34" charset="0"/>
              </a:rPr>
              <a:t>Timer B Capture/Compare Control Register (</a:t>
            </a:r>
            <a:r>
              <a:rPr lang="en-US" sz="1600" b="1" dirty="0" err="1">
                <a:solidFill>
                  <a:schemeClr val="accent2"/>
                </a:solidFill>
                <a:latin typeface="Arial" panose="020B0604020202020204" pitchFamily="34" charset="0"/>
                <a:cs typeface="Arial" panose="020B0604020202020204" pitchFamily="34" charset="0"/>
              </a:rPr>
              <a:t>TBxCCTLn</a:t>
            </a:r>
            <a:r>
              <a:rPr lang="en-US" sz="1600" b="1" dirty="0">
                <a:solidFill>
                  <a:schemeClr val="accent2"/>
                </a:solidFill>
                <a:latin typeface="Arial" panose="020B0604020202020204" pitchFamily="34" charset="0"/>
                <a:cs typeface="Arial" panose="020B0604020202020204" pitchFamily="34" charset="0"/>
              </a:rPr>
              <a:t>)</a:t>
            </a:r>
            <a:endParaRPr lang="en-US" sz="1600" dirty="0">
              <a:solidFill>
                <a:schemeClr val="accent2"/>
              </a:solidFill>
              <a:latin typeface="Arial" panose="020B0604020202020204" pitchFamily="34" charset="0"/>
              <a:cs typeface="Arial" panose="020B0604020202020204" pitchFamily="34" charset="0"/>
            </a:endParaRPr>
          </a:p>
          <a:p>
            <a:pPr algn="l"/>
            <a:endParaRPr lang="en-US" sz="1600" dirty="0">
              <a:solidFill>
                <a:schemeClr val="accent2"/>
              </a:solidFill>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7BABC1DE-3F3A-4B9C-B2BF-772044185213}"/>
              </a:ext>
            </a:extLst>
          </p:cNvPr>
          <p:cNvPicPr>
            <a:picLocks noChangeAspect="1"/>
          </p:cNvPicPr>
          <p:nvPr/>
        </p:nvPicPr>
        <p:blipFill>
          <a:blip r:embed="rId2"/>
          <a:stretch>
            <a:fillRect/>
          </a:stretch>
        </p:blipFill>
        <p:spPr>
          <a:xfrm>
            <a:off x="571500" y="1553830"/>
            <a:ext cx="5715000" cy="3239735"/>
          </a:xfrm>
          <a:prstGeom prst="rect">
            <a:avLst/>
          </a:prstGeom>
        </p:spPr>
      </p:pic>
      <p:sp>
        <p:nvSpPr>
          <p:cNvPr id="20" name="Rectangle 19">
            <a:extLst>
              <a:ext uri="{FF2B5EF4-FFF2-40B4-BE49-F238E27FC236}">
                <a16:creationId xmlns:a16="http://schemas.microsoft.com/office/drawing/2014/main" id="{6F931A4B-C483-40A1-B751-D8DCDA7FFE04}"/>
              </a:ext>
            </a:extLst>
          </p:cNvPr>
          <p:cNvSpPr/>
          <p:nvPr/>
        </p:nvSpPr>
        <p:spPr>
          <a:xfrm>
            <a:off x="609600" y="2099950"/>
            <a:ext cx="5638800" cy="1096885"/>
          </a:xfrm>
          <a:prstGeom prst="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2919874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4857750"/>
            <a:ext cx="6858000" cy="28575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 name="Subtitle 2"/>
          <p:cNvSpPr>
            <a:spLocks noGrp="1"/>
          </p:cNvSpPr>
          <p:nvPr>
            <p:ph type="subTitle" idx="1"/>
          </p:nvPr>
        </p:nvSpPr>
        <p:spPr>
          <a:xfrm>
            <a:off x="3886200" y="4857750"/>
            <a:ext cx="2971800" cy="285751"/>
          </a:xfrm>
        </p:spPr>
        <p:txBody>
          <a:bodyPr>
            <a:noAutofit/>
          </a:bodyPr>
          <a:lstStyle/>
          <a:p>
            <a:r>
              <a:rPr lang="en-US" sz="1000" b="1" cap="small" dirty="0">
                <a:solidFill>
                  <a:schemeClr val="bg1"/>
                </a:solidFill>
                <a:latin typeface="Arial" panose="020B0604020202020204" pitchFamily="34" charset="0"/>
                <a:cs typeface="Arial" panose="020B0604020202020204" pitchFamily="34" charset="0"/>
              </a:rPr>
              <a:t>12.3     Timer Compares on the MSP430FR2355</a:t>
            </a:r>
          </a:p>
        </p:txBody>
      </p:sp>
      <p:sp>
        <p:nvSpPr>
          <p:cNvPr id="8" name="TextBox 7"/>
          <p:cNvSpPr txBox="1"/>
          <p:nvPr/>
        </p:nvSpPr>
        <p:spPr>
          <a:xfrm>
            <a:off x="0" y="492886"/>
            <a:ext cx="2286000" cy="1015663"/>
          </a:xfrm>
          <a:prstGeom prst="rect">
            <a:avLst/>
          </a:prstGeom>
          <a:noFill/>
        </p:spPr>
        <p:txBody>
          <a:bodyPr wrap="square" rtlCol="0">
            <a:spAutoFit/>
          </a:bodyPr>
          <a:lstStyle/>
          <a:p>
            <a:r>
              <a:rPr lang="en-US" sz="2000" b="1" cap="small" dirty="0">
                <a:solidFill>
                  <a:schemeClr val="accent2"/>
                </a:solidFill>
                <a:latin typeface="Arial" panose="020B0604020202020204" pitchFamily="34" charset="0"/>
                <a:cs typeface="Arial" panose="020B0604020202020204" pitchFamily="34" charset="0"/>
              </a:rPr>
              <a:t>Timer Compares on the MSP430FR2355</a:t>
            </a:r>
            <a:endParaRPr lang="en-US" sz="2200" b="1" cap="small" dirty="0">
              <a:solidFill>
                <a:schemeClr val="accent2"/>
              </a:solidFill>
              <a:latin typeface="Arial" panose="020B0604020202020204" pitchFamily="34" charset="0"/>
              <a:cs typeface="Arial" panose="020B0604020202020204" pitchFamily="34" charset="0"/>
            </a:endParaRPr>
          </a:p>
        </p:txBody>
      </p:sp>
      <p:sp>
        <p:nvSpPr>
          <p:cNvPr id="7" name="Rectangle 6"/>
          <p:cNvSpPr/>
          <p:nvPr/>
        </p:nvSpPr>
        <p:spPr>
          <a:xfrm>
            <a:off x="0" y="1"/>
            <a:ext cx="6858000" cy="47303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 name="Title 1"/>
          <p:cNvSpPr>
            <a:spLocks noGrp="1"/>
          </p:cNvSpPr>
          <p:nvPr>
            <p:ph type="ctrTitle"/>
          </p:nvPr>
        </p:nvSpPr>
        <p:spPr>
          <a:xfrm>
            <a:off x="0" y="11431"/>
            <a:ext cx="6858000" cy="461605"/>
          </a:xfrm>
        </p:spPr>
        <p:txBody>
          <a:bodyPr anchor="ctr">
            <a:noAutofit/>
          </a:bodyPr>
          <a:lstStyle/>
          <a:p>
            <a:pPr algn="l"/>
            <a:r>
              <a:rPr lang="en-US" sz="1600" cap="small" dirty="0">
                <a:solidFill>
                  <a:schemeClr val="bg1"/>
                </a:solidFill>
                <a:latin typeface="Arial" panose="020B0604020202020204" pitchFamily="34" charset="0"/>
                <a:cs typeface="Arial" panose="020B0604020202020204" pitchFamily="34" charset="0"/>
              </a:rPr>
              <a:t>Ch. 12: Introduction to Timers</a:t>
            </a:r>
          </a:p>
        </p:txBody>
      </p:sp>
      <p:pic>
        <p:nvPicPr>
          <p:cNvPr id="5" name="Picture 4">
            <a:extLst>
              <a:ext uri="{FF2B5EF4-FFF2-40B4-BE49-F238E27FC236}">
                <a16:creationId xmlns:a16="http://schemas.microsoft.com/office/drawing/2014/main" id="{77A7E575-9411-494D-B3B8-02D5D137F3FA}"/>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2209801" y="474153"/>
            <a:ext cx="4631724" cy="4383596"/>
          </a:xfrm>
          <a:prstGeom prst="rect">
            <a:avLst/>
          </a:prstGeom>
        </p:spPr>
      </p:pic>
    </p:spTree>
    <p:extLst>
      <p:ext uri="{BB962C8B-B14F-4D97-AF65-F5344CB8AC3E}">
        <p14:creationId xmlns:p14="http://schemas.microsoft.com/office/powerpoint/2010/main" val="94929457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4857750"/>
            <a:ext cx="6858000" cy="28575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 name="Subtitle 2"/>
          <p:cNvSpPr>
            <a:spLocks noGrp="1"/>
          </p:cNvSpPr>
          <p:nvPr>
            <p:ph type="subTitle" idx="1"/>
          </p:nvPr>
        </p:nvSpPr>
        <p:spPr>
          <a:xfrm>
            <a:off x="3886200" y="4857750"/>
            <a:ext cx="2971800" cy="285751"/>
          </a:xfrm>
        </p:spPr>
        <p:txBody>
          <a:bodyPr>
            <a:noAutofit/>
          </a:bodyPr>
          <a:lstStyle/>
          <a:p>
            <a:r>
              <a:rPr lang="en-US" sz="1000" b="1" cap="small" dirty="0">
                <a:solidFill>
                  <a:schemeClr val="bg1"/>
                </a:solidFill>
                <a:latin typeface="Arial" panose="020B0604020202020204" pitchFamily="34" charset="0"/>
                <a:cs typeface="Arial" panose="020B0604020202020204" pitchFamily="34" charset="0"/>
              </a:rPr>
              <a:t>12.3     Timer Compares on the MSP430FR2355</a:t>
            </a:r>
          </a:p>
        </p:txBody>
      </p:sp>
      <p:sp>
        <p:nvSpPr>
          <p:cNvPr id="8" name="TextBox 7"/>
          <p:cNvSpPr txBox="1"/>
          <p:nvPr/>
        </p:nvSpPr>
        <p:spPr>
          <a:xfrm>
            <a:off x="0" y="492887"/>
            <a:ext cx="6629400" cy="400110"/>
          </a:xfrm>
          <a:prstGeom prst="rect">
            <a:avLst/>
          </a:prstGeom>
          <a:noFill/>
        </p:spPr>
        <p:txBody>
          <a:bodyPr wrap="square" rtlCol="0">
            <a:spAutoFit/>
          </a:bodyPr>
          <a:lstStyle/>
          <a:p>
            <a:r>
              <a:rPr lang="en-US" sz="2000" b="1" cap="small" dirty="0">
                <a:solidFill>
                  <a:schemeClr val="accent2"/>
                </a:solidFill>
                <a:latin typeface="Arial" panose="020B0604020202020204" pitchFamily="34" charset="0"/>
                <a:cs typeface="Arial" panose="020B0604020202020204" pitchFamily="34" charset="0"/>
              </a:rPr>
              <a:t>Timer Compares on the MSP430FR2355</a:t>
            </a:r>
            <a:endParaRPr lang="en-US" sz="2200" b="1" cap="small" dirty="0">
              <a:solidFill>
                <a:schemeClr val="accent2"/>
              </a:solidFill>
              <a:latin typeface="Arial" panose="020B0604020202020204" pitchFamily="34" charset="0"/>
              <a:cs typeface="Arial" panose="020B0604020202020204" pitchFamily="34" charset="0"/>
            </a:endParaRPr>
          </a:p>
        </p:txBody>
      </p:sp>
      <p:sp>
        <p:nvSpPr>
          <p:cNvPr id="7" name="Rectangle 6"/>
          <p:cNvSpPr/>
          <p:nvPr/>
        </p:nvSpPr>
        <p:spPr>
          <a:xfrm>
            <a:off x="0" y="1"/>
            <a:ext cx="6858000" cy="47303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 name="Title 1"/>
          <p:cNvSpPr>
            <a:spLocks noGrp="1"/>
          </p:cNvSpPr>
          <p:nvPr>
            <p:ph type="ctrTitle"/>
          </p:nvPr>
        </p:nvSpPr>
        <p:spPr>
          <a:xfrm>
            <a:off x="0" y="11431"/>
            <a:ext cx="6858000" cy="461605"/>
          </a:xfrm>
        </p:spPr>
        <p:txBody>
          <a:bodyPr anchor="ctr">
            <a:noAutofit/>
          </a:bodyPr>
          <a:lstStyle/>
          <a:p>
            <a:pPr algn="l"/>
            <a:r>
              <a:rPr lang="en-US" sz="1600" cap="small" dirty="0">
                <a:solidFill>
                  <a:schemeClr val="bg1"/>
                </a:solidFill>
                <a:latin typeface="Arial" panose="020B0604020202020204" pitchFamily="34" charset="0"/>
                <a:cs typeface="Arial" panose="020B0604020202020204" pitchFamily="34" charset="0"/>
              </a:rPr>
              <a:t>Ch. 12: Introduction to Timers</a:t>
            </a:r>
          </a:p>
        </p:txBody>
      </p:sp>
      <p:sp>
        <p:nvSpPr>
          <p:cNvPr id="10" name="Subtitle 2">
            <a:extLst>
              <a:ext uri="{FF2B5EF4-FFF2-40B4-BE49-F238E27FC236}">
                <a16:creationId xmlns:a16="http://schemas.microsoft.com/office/drawing/2014/main" id="{F7294821-A35C-4E9B-ADE2-46B8653C9E62}"/>
              </a:ext>
            </a:extLst>
          </p:cNvPr>
          <p:cNvSpPr txBox="1">
            <a:spLocks/>
          </p:cNvSpPr>
          <p:nvPr/>
        </p:nvSpPr>
        <p:spPr>
          <a:xfrm>
            <a:off x="190500" y="895155"/>
            <a:ext cx="6667500" cy="2881801"/>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anose="020B0604020202020204" pitchFamily="34" charset="0"/>
              <a:buNone/>
              <a:defRPr sz="2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6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marL="228600" indent="-228600" algn="l">
              <a:buFont typeface="Arial" panose="020B0604020202020204" pitchFamily="34" charset="0"/>
              <a:buChar char="•"/>
            </a:pPr>
            <a:r>
              <a:rPr lang="en-US" sz="1600" b="1" dirty="0" err="1">
                <a:solidFill>
                  <a:schemeClr val="accent2"/>
                </a:solidFill>
                <a:latin typeface="Arial" panose="020B0604020202020204" pitchFamily="34" charset="0"/>
                <a:cs typeface="Arial" panose="020B0604020202020204" pitchFamily="34" charset="0"/>
              </a:rPr>
              <a:t>Timer_B</a:t>
            </a:r>
            <a:r>
              <a:rPr lang="en-US" sz="1600" b="1" dirty="0">
                <a:solidFill>
                  <a:schemeClr val="accent2"/>
                </a:solidFill>
                <a:latin typeface="Arial" panose="020B0604020202020204" pitchFamily="34" charset="0"/>
                <a:cs typeface="Arial" panose="020B0604020202020204" pitchFamily="34" charset="0"/>
              </a:rPr>
              <a:t> x Interrupt Vector Register (</a:t>
            </a:r>
            <a:r>
              <a:rPr lang="en-US" sz="1600" b="1" dirty="0" err="1">
                <a:solidFill>
                  <a:schemeClr val="accent2"/>
                </a:solidFill>
                <a:latin typeface="Arial" panose="020B0604020202020204" pitchFamily="34" charset="0"/>
                <a:cs typeface="Arial" panose="020B0604020202020204" pitchFamily="34" charset="0"/>
              </a:rPr>
              <a:t>TBxIV</a:t>
            </a:r>
            <a:r>
              <a:rPr lang="en-US" sz="1600" b="1" dirty="0">
                <a:solidFill>
                  <a:schemeClr val="accent2"/>
                </a:solidFill>
                <a:latin typeface="Arial" panose="020B0604020202020204" pitchFamily="34" charset="0"/>
                <a:cs typeface="Arial" panose="020B0604020202020204" pitchFamily="34" charset="0"/>
              </a:rPr>
              <a:t>)</a:t>
            </a:r>
            <a:r>
              <a:rPr lang="en-US" sz="1600" dirty="0">
                <a:solidFill>
                  <a:schemeClr val="accent2"/>
                </a:solidFill>
                <a:latin typeface="Arial" panose="020B0604020202020204" pitchFamily="34" charset="0"/>
                <a:cs typeface="Arial" panose="020B0604020202020204" pitchFamily="34" charset="0"/>
              </a:rPr>
              <a:t> – holds the same code that represents the highest CCR IRG that has occurred.</a:t>
            </a:r>
            <a:endParaRPr lang="en-US" sz="1600" b="1" dirty="0">
              <a:solidFill>
                <a:schemeClr val="accent2"/>
              </a:solidFill>
              <a:latin typeface="Arial" panose="020B0604020202020204" pitchFamily="34" charset="0"/>
              <a:cs typeface="Arial" panose="020B0604020202020204" pitchFamily="34" charset="0"/>
            </a:endParaRPr>
          </a:p>
          <a:p>
            <a:pPr algn="l"/>
            <a:endParaRPr lang="en-US" sz="1600" dirty="0">
              <a:solidFill>
                <a:schemeClr val="accent2"/>
              </a:solidFill>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7BABC1DE-3F3A-4B9C-B2BF-772044185213}"/>
              </a:ext>
            </a:extLst>
          </p:cNvPr>
          <p:cNvPicPr>
            <a:picLocks noChangeAspect="1"/>
          </p:cNvPicPr>
          <p:nvPr/>
        </p:nvPicPr>
        <p:blipFill>
          <a:blip r:embed="rId2"/>
          <a:stretch>
            <a:fillRect/>
          </a:stretch>
        </p:blipFill>
        <p:spPr>
          <a:xfrm>
            <a:off x="571500" y="1553830"/>
            <a:ext cx="5715000" cy="3239735"/>
          </a:xfrm>
          <a:prstGeom prst="rect">
            <a:avLst/>
          </a:prstGeom>
        </p:spPr>
      </p:pic>
      <p:sp>
        <p:nvSpPr>
          <p:cNvPr id="20" name="Rectangle 19">
            <a:extLst>
              <a:ext uri="{FF2B5EF4-FFF2-40B4-BE49-F238E27FC236}">
                <a16:creationId xmlns:a16="http://schemas.microsoft.com/office/drawing/2014/main" id="{6F931A4B-C483-40A1-B751-D8DCDA7FFE04}"/>
              </a:ext>
            </a:extLst>
          </p:cNvPr>
          <p:cNvSpPr/>
          <p:nvPr/>
        </p:nvSpPr>
        <p:spPr>
          <a:xfrm>
            <a:off x="609600" y="4400550"/>
            <a:ext cx="5638800" cy="208603"/>
          </a:xfrm>
          <a:prstGeom prst="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3298855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4705350"/>
            <a:ext cx="6858000" cy="43815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 name="Subtitle 2"/>
          <p:cNvSpPr>
            <a:spLocks noGrp="1"/>
          </p:cNvSpPr>
          <p:nvPr>
            <p:ph type="subTitle" idx="1"/>
          </p:nvPr>
        </p:nvSpPr>
        <p:spPr>
          <a:xfrm>
            <a:off x="4191000" y="4739640"/>
            <a:ext cx="2590800" cy="331469"/>
          </a:xfrm>
        </p:spPr>
        <p:txBody>
          <a:bodyPr>
            <a:normAutofit lnSpcReduction="10000"/>
          </a:bodyPr>
          <a:lstStyle/>
          <a:p>
            <a:r>
              <a:rPr lang="en-US" sz="1600" b="1" cap="small" dirty="0">
                <a:solidFill>
                  <a:schemeClr val="bg1"/>
                </a:solidFill>
                <a:latin typeface="Arial" panose="020B0604020202020204" pitchFamily="34" charset="0"/>
                <a:cs typeface="Arial" panose="020B0604020202020204" pitchFamily="34" charset="0"/>
              </a:rPr>
              <a:t>Brock J. </a:t>
            </a:r>
            <a:r>
              <a:rPr lang="en-US" sz="1400" b="1" cap="small" dirty="0">
                <a:solidFill>
                  <a:schemeClr val="bg1"/>
                </a:solidFill>
                <a:latin typeface="Arial" panose="020B0604020202020204" pitchFamily="34" charset="0"/>
                <a:cs typeface="Arial" panose="020B0604020202020204" pitchFamily="34" charset="0"/>
              </a:rPr>
              <a:t>LaMeres</a:t>
            </a:r>
            <a:r>
              <a:rPr lang="en-US" sz="1600" b="1" cap="small" dirty="0">
                <a:solidFill>
                  <a:schemeClr val="bg1"/>
                </a:solidFill>
                <a:latin typeface="Arial" panose="020B0604020202020204" pitchFamily="34" charset="0"/>
                <a:cs typeface="Arial" panose="020B0604020202020204" pitchFamily="34" charset="0"/>
              </a:rPr>
              <a:t>, Ph.D.</a:t>
            </a:r>
          </a:p>
        </p:txBody>
      </p:sp>
      <p:sp>
        <p:nvSpPr>
          <p:cNvPr id="8" name="TextBox 7"/>
          <p:cNvSpPr txBox="1"/>
          <p:nvPr/>
        </p:nvSpPr>
        <p:spPr>
          <a:xfrm>
            <a:off x="76200" y="819150"/>
            <a:ext cx="6629400" cy="400110"/>
          </a:xfrm>
          <a:prstGeom prst="rect">
            <a:avLst/>
          </a:prstGeom>
          <a:noFill/>
        </p:spPr>
        <p:txBody>
          <a:bodyPr wrap="square" rtlCol="0">
            <a:spAutoFit/>
          </a:bodyPr>
          <a:lstStyle/>
          <a:p>
            <a:r>
              <a:rPr lang="en-US" sz="2000" b="1" cap="small" dirty="0">
                <a:solidFill>
                  <a:schemeClr val="accent2"/>
                </a:solidFill>
                <a:latin typeface="Arial" panose="020B0604020202020204" pitchFamily="34" charset="0"/>
                <a:cs typeface="Arial" panose="020B0604020202020204" pitchFamily="34" charset="0"/>
              </a:rPr>
              <a:t>Chapter 12: Introduction to Timers</a:t>
            </a:r>
            <a:endParaRPr lang="en-US" sz="2200" b="1" cap="small" dirty="0">
              <a:solidFill>
                <a:schemeClr val="accent2"/>
              </a:solidFill>
              <a:latin typeface="Arial" panose="020B0604020202020204" pitchFamily="34" charset="0"/>
              <a:cs typeface="Arial" panose="020B0604020202020204" pitchFamily="34" charset="0"/>
            </a:endParaRPr>
          </a:p>
        </p:txBody>
      </p:sp>
      <p:sp>
        <p:nvSpPr>
          <p:cNvPr id="7" name="Rectangle 6"/>
          <p:cNvSpPr/>
          <p:nvPr/>
        </p:nvSpPr>
        <p:spPr>
          <a:xfrm>
            <a:off x="0" y="1"/>
            <a:ext cx="6858000" cy="81915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 name="Title 1"/>
          <p:cNvSpPr>
            <a:spLocks noGrp="1"/>
          </p:cNvSpPr>
          <p:nvPr>
            <p:ph type="ctrTitle"/>
          </p:nvPr>
        </p:nvSpPr>
        <p:spPr>
          <a:xfrm>
            <a:off x="0" y="11431"/>
            <a:ext cx="6858000" cy="807719"/>
          </a:xfrm>
        </p:spPr>
        <p:txBody>
          <a:bodyPr anchor="ctr">
            <a:normAutofit/>
          </a:bodyPr>
          <a:lstStyle/>
          <a:p>
            <a:r>
              <a:rPr lang="en-US" sz="2200" cap="small" dirty="0">
                <a:solidFill>
                  <a:schemeClr val="bg1"/>
                </a:solidFill>
                <a:latin typeface="Arial" panose="020B0604020202020204" pitchFamily="34" charset="0"/>
                <a:cs typeface="Arial" panose="020B0604020202020204" pitchFamily="34" charset="0"/>
              </a:rPr>
              <a:t>Embedded Systems Design</a:t>
            </a:r>
            <a:endParaRPr lang="en-US" sz="2400" cap="small" dirty="0">
              <a:solidFill>
                <a:schemeClr val="bg1"/>
              </a:solidFill>
              <a:latin typeface="Arial" panose="020B0604020202020204" pitchFamily="34" charset="0"/>
              <a:cs typeface="Arial" panose="020B0604020202020204" pitchFamily="34" charset="0"/>
            </a:endParaRPr>
          </a:p>
        </p:txBody>
      </p:sp>
      <p:sp>
        <p:nvSpPr>
          <p:cNvPr id="12" name="Subtitle 2"/>
          <p:cNvSpPr txBox="1">
            <a:spLocks/>
          </p:cNvSpPr>
          <p:nvPr/>
        </p:nvSpPr>
        <p:spPr>
          <a:xfrm>
            <a:off x="304798" y="1200150"/>
            <a:ext cx="6400801" cy="331469"/>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anose="020B0604020202020204" pitchFamily="34" charset="0"/>
              <a:buNone/>
              <a:defRPr sz="2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6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marL="457200" indent="-457200" algn="l"/>
            <a:r>
              <a:rPr lang="en-US" sz="1600" b="1" cap="small" dirty="0">
                <a:solidFill>
                  <a:schemeClr val="accent2"/>
                </a:solidFill>
                <a:latin typeface="Arial" panose="020B0604020202020204" pitchFamily="34" charset="0"/>
                <a:cs typeface="Arial" panose="020B0604020202020204" pitchFamily="34" charset="0"/>
              </a:rPr>
              <a:t>12.3	Timer Compares on the MSP430FR2355</a:t>
            </a:r>
          </a:p>
        </p:txBody>
      </p:sp>
      <p:sp>
        <p:nvSpPr>
          <p:cNvPr id="15" name="Subtitle 2"/>
          <p:cNvSpPr txBox="1">
            <a:spLocks/>
          </p:cNvSpPr>
          <p:nvPr/>
        </p:nvSpPr>
        <p:spPr>
          <a:xfrm>
            <a:off x="-342900" y="4445783"/>
            <a:ext cx="2819400" cy="292422"/>
          </a:xfrm>
          <a:prstGeom prst="rect">
            <a:avLst/>
          </a:prstGeom>
        </p:spPr>
        <p:txBody>
          <a:bodyPr vert="horz" lIns="91440" tIns="45720" rIns="91440" bIns="45720" rtlCol="0" anchor="ctr">
            <a:noAutofit/>
          </a:bodyPr>
          <a:lstStyle>
            <a:lvl1pPr marL="0" indent="0" algn="ctr" defTabSz="914400" rtl="0" eaLnBrk="1" latinLnBrk="0" hangingPunct="1">
              <a:spcBef>
                <a:spcPct val="20000"/>
              </a:spcBef>
              <a:buFont typeface="Arial" panose="020B0604020202020204" pitchFamily="34" charset="0"/>
              <a:buNone/>
              <a:defRPr sz="2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6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endParaRPr lang="en-US" sz="1000" dirty="0">
              <a:solidFill>
                <a:schemeClr val="accent2"/>
              </a:solidFill>
              <a:latin typeface="Arial" panose="020B0604020202020204" pitchFamily="34" charset="0"/>
              <a:cs typeface="Arial" panose="020B0604020202020204" pitchFamily="34" charset="0"/>
            </a:endParaRPr>
          </a:p>
        </p:txBody>
      </p:sp>
      <p:pic>
        <p:nvPicPr>
          <p:cNvPr id="13" name="Picture 12">
            <a:extLst>
              <a:ext uri="{FF2B5EF4-FFF2-40B4-BE49-F238E27FC236}">
                <a16:creationId xmlns:a16="http://schemas.microsoft.com/office/drawing/2014/main" id="{C6968FC4-8B5C-436D-B2CA-D552FDAF7BC1}"/>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0177" r="43030" b="39259"/>
          <a:stretch/>
        </p:blipFill>
        <p:spPr>
          <a:xfrm>
            <a:off x="4267200" y="2940460"/>
            <a:ext cx="1219200" cy="1612490"/>
          </a:xfrm>
          <a:prstGeom prst="rect">
            <a:avLst/>
          </a:prstGeom>
        </p:spPr>
      </p:pic>
      <p:pic>
        <p:nvPicPr>
          <p:cNvPr id="14" name="Picture 13" descr="A close up of a sign&#10;&#10;Description automatically generated">
            <a:extLst>
              <a:ext uri="{FF2B5EF4-FFF2-40B4-BE49-F238E27FC236}">
                <a16:creationId xmlns:a16="http://schemas.microsoft.com/office/drawing/2014/main" id="{27E26B87-3AF7-417F-B407-C02091FBA92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2000" y="1765895"/>
            <a:ext cx="1937664" cy="2710855"/>
          </a:xfrm>
          <a:prstGeom prst="rect">
            <a:avLst/>
          </a:prstGeom>
        </p:spPr>
      </p:pic>
      <p:pic>
        <p:nvPicPr>
          <p:cNvPr id="19" name="Picture 2" descr="Subscribe to Dr. LaMeres' YouTube Channel">
            <a:extLst>
              <a:ext uri="{FF2B5EF4-FFF2-40B4-BE49-F238E27FC236}">
                <a16:creationId xmlns:a16="http://schemas.microsoft.com/office/drawing/2014/main" id="{2E6CFBA9-DDE7-4E51-91D3-249E3C5DCD6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57600" y="1879693"/>
            <a:ext cx="2209800" cy="622114"/>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BCA3F4E6-28EC-44B5-8EBE-2EC95E082BE3}"/>
              </a:ext>
            </a:extLst>
          </p:cNvPr>
          <p:cNvSpPr txBox="1"/>
          <p:nvPr/>
        </p:nvSpPr>
        <p:spPr>
          <a:xfrm>
            <a:off x="2906652" y="2599551"/>
            <a:ext cx="3810000" cy="276999"/>
          </a:xfrm>
          <a:prstGeom prst="rect">
            <a:avLst/>
          </a:prstGeom>
          <a:noFill/>
        </p:spPr>
        <p:txBody>
          <a:bodyPr wrap="square" rtlCol="0">
            <a:spAutoFit/>
          </a:bodyPr>
          <a:lstStyle/>
          <a:p>
            <a:r>
              <a:rPr lang="en-US" sz="1200" dirty="0">
                <a:hlinkClick r:id="rId5"/>
              </a:rPr>
              <a:t>www.youtube.com/c/DigitalLogicProgramming_LaMeres</a:t>
            </a:r>
            <a:r>
              <a:rPr lang="en-US" sz="1200" dirty="0"/>
              <a:t> </a:t>
            </a:r>
          </a:p>
        </p:txBody>
      </p:sp>
    </p:spTree>
    <p:extLst>
      <p:ext uri="{BB962C8B-B14F-4D97-AF65-F5344CB8AC3E}">
        <p14:creationId xmlns:p14="http://schemas.microsoft.com/office/powerpoint/2010/main" val="24180007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4857750"/>
            <a:ext cx="6858000" cy="28575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 name="Subtitle 2"/>
          <p:cNvSpPr>
            <a:spLocks noGrp="1"/>
          </p:cNvSpPr>
          <p:nvPr>
            <p:ph type="subTitle" idx="1"/>
          </p:nvPr>
        </p:nvSpPr>
        <p:spPr>
          <a:xfrm>
            <a:off x="5257800" y="4846320"/>
            <a:ext cx="1600200" cy="285750"/>
          </a:xfrm>
        </p:spPr>
        <p:txBody>
          <a:bodyPr>
            <a:noAutofit/>
          </a:bodyPr>
          <a:lstStyle/>
          <a:p>
            <a:r>
              <a:rPr lang="en-US" sz="1000" b="1" cap="small" dirty="0">
                <a:solidFill>
                  <a:schemeClr val="bg1"/>
                </a:solidFill>
                <a:latin typeface="Arial" panose="020B0604020202020204" pitchFamily="34" charset="0"/>
                <a:cs typeface="Arial" panose="020B0604020202020204" pitchFamily="34" charset="0"/>
              </a:rPr>
              <a:t>12.1     Timer Overview</a:t>
            </a:r>
          </a:p>
        </p:txBody>
      </p:sp>
      <p:sp>
        <p:nvSpPr>
          <p:cNvPr id="8" name="TextBox 7"/>
          <p:cNvSpPr txBox="1"/>
          <p:nvPr/>
        </p:nvSpPr>
        <p:spPr>
          <a:xfrm>
            <a:off x="0" y="492887"/>
            <a:ext cx="6629400" cy="400110"/>
          </a:xfrm>
          <a:prstGeom prst="rect">
            <a:avLst/>
          </a:prstGeom>
          <a:noFill/>
        </p:spPr>
        <p:txBody>
          <a:bodyPr wrap="square" rtlCol="0">
            <a:spAutoFit/>
          </a:bodyPr>
          <a:lstStyle/>
          <a:p>
            <a:r>
              <a:rPr lang="en-US" sz="2000" b="1" cap="small" dirty="0">
                <a:solidFill>
                  <a:schemeClr val="accent2"/>
                </a:solidFill>
                <a:latin typeface="Arial" panose="020B0604020202020204" pitchFamily="34" charset="0"/>
                <a:cs typeface="Arial" panose="020B0604020202020204" pitchFamily="34" charset="0"/>
              </a:rPr>
              <a:t>Example: Calculating the Timer Overflow Period</a:t>
            </a:r>
            <a:endParaRPr lang="en-US" sz="2200" b="1" cap="small" dirty="0">
              <a:solidFill>
                <a:schemeClr val="accent2"/>
              </a:solidFill>
              <a:latin typeface="Arial" panose="020B0604020202020204" pitchFamily="34" charset="0"/>
              <a:cs typeface="Arial" panose="020B0604020202020204" pitchFamily="34" charset="0"/>
            </a:endParaRPr>
          </a:p>
        </p:txBody>
      </p:sp>
      <p:sp>
        <p:nvSpPr>
          <p:cNvPr id="7" name="Rectangle 6"/>
          <p:cNvSpPr/>
          <p:nvPr/>
        </p:nvSpPr>
        <p:spPr>
          <a:xfrm>
            <a:off x="0" y="1"/>
            <a:ext cx="6858000" cy="47303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 name="Title 1"/>
          <p:cNvSpPr>
            <a:spLocks noGrp="1"/>
          </p:cNvSpPr>
          <p:nvPr>
            <p:ph type="ctrTitle"/>
          </p:nvPr>
        </p:nvSpPr>
        <p:spPr>
          <a:xfrm>
            <a:off x="0" y="11431"/>
            <a:ext cx="6858000" cy="461605"/>
          </a:xfrm>
        </p:spPr>
        <p:txBody>
          <a:bodyPr anchor="ctr">
            <a:noAutofit/>
          </a:bodyPr>
          <a:lstStyle/>
          <a:p>
            <a:pPr algn="l"/>
            <a:r>
              <a:rPr lang="en-US" sz="1600" cap="small" dirty="0">
                <a:solidFill>
                  <a:schemeClr val="bg1"/>
                </a:solidFill>
                <a:latin typeface="Arial" panose="020B0604020202020204" pitchFamily="34" charset="0"/>
                <a:cs typeface="Arial" panose="020B0604020202020204" pitchFamily="34" charset="0"/>
              </a:rPr>
              <a:t>Ch. 12: Introduction to Timers</a:t>
            </a:r>
          </a:p>
        </p:txBody>
      </p:sp>
      <p:pic>
        <p:nvPicPr>
          <p:cNvPr id="20" name="Picture 19">
            <a:extLst>
              <a:ext uri="{FF2B5EF4-FFF2-40B4-BE49-F238E27FC236}">
                <a16:creationId xmlns:a16="http://schemas.microsoft.com/office/drawing/2014/main" id="{79083580-3E6C-4B6B-AE29-9D6A4D999B4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28600" y="1462752"/>
            <a:ext cx="6477000" cy="2734518"/>
          </a:xfrm>
          <a:prstGeom prst="rect">
            <a:avLst/>
          </a:prstGeom>
        </p:spPr>
      </p:pic>
    </p:spTree>
    <p:extLst>
      <p:ext uri="{BB962C8B-B14F-4D97-AF65-F5344CB8AC3E}">
        <p14:creationId xmlns:p14="http://schemas.microsoft.com/office/powerpoint/2010/main" val="227121996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4705350"/>
            <a:ext cx="6858000" cy="43815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 name="Subtitle 2"/>
          <p:cNvSpPr>
            <a:spLocks noGrp="1"/>
          </p:cNvSpPr>
          <p:nvPr>
            <p:ph type="subTitle" idx="1"/>
          </p:nvPr>
        </p:nvSpPr>
        <p:spPr>
          <a:xfrm>
            <a:off x="4191000" y="4739640"/>
            <a:ext cx="2590800" cy="331469"/>
          </a:xfrm>
        </p:spPr>
        <p:txBody>
          <a:bodyPr>
            <a:normAutofit lnSpcReduction="10000"/>
          </a:bodyPr>
          <a:lstStyle/>
          <a:p>
            <a:r>
              <a:rPr lang="en-US" sz="1600" b="1" cap="small" dirty="0">
                <a:solidFill>
                  <a:schemeClr val="bg1"/>
                </a:solidFill>
                <a:latin typeface="Arial" panose="020B0604020202020204" pitchFamily="34" charset="0"/>
                <a:cs typeface="Arial" panose="020B0604020202020204" pitchFamily="34" charset="0"/>
              </a:rPr>
              <a:t>Brock J. </a:t>
            </a:r>
            <a:r>
              <a:rPr lang="en-US" sz="1400" b="1" cap="small" dirty="0">
                <a:solidFill>
                  <a:schemeClr val="bg1"/>
                </a:solidFill>
                <a:latin typeface="Arial" panose="020B0604020202020204" pitchFamily="34" charset="0"/>
                <a:cs typeface="Arial" panose="020B0604020202020204" pitchFamily="34" charset="0"/>
              </a:rPr>
              <a:t>LaMeres</a:t>
            </a:r>
            <a:r>
              <a:rPr lang="en-US" sz="1600" b="1" cap="small" dirty="0">
                <a:solidFill>
                  <a:schemeClr val="bg1"/>
                </a:solidFill>
                <a:latin typeface="Arial" panose="020B0604020202020204" pitchFamily="34" charset="0"/>
                <a:cs typeface="Arial" panose="020B0604020202020204" pitchFamily="34" charset="0"/>
              </a:rPr>
              <a:t>, Ph.D.</a:t>
            </a:r>
          </a:p>
        </p:txBody>
      </p:sp>
      <p:sp>
        <p:nvSpPr>
          <p:cNvPr id="8" name="TextBox 7"/>
          <p:cNvSpPr txBox="1"/>
          <p:nvPr/>
        </p:nvSpPr>
        <p:spPr>
          <a:xfrm>
            <a:off x="76200" y="819150"/>
            <a:ext cx="6629400" cy="400110"/>
          </a:xfrm>
          <a:prstGeom prst="rect">
            <a:avLst/>
          </a:prstGeom>
          <a:noFill/>
        </p:spPr>
        <p:txBody>
          <a:bodyPr wrap="square" rtlCol="0">
            <a:spAutoFit/>
          </a:bodyPr>
          <a:lstStyle/>
          <a:p>
            <a:r>
              <a:rPr lang="en-US" sz="2000" b="1" cap="small" dirty="0">
                <a:solidFill>
                  <a:schemeClr val="accent2"/>
                </a:solidFill>
                <a:latin typeface="Arial" panose="020B0604020202020204" pitchFamily="34" charset="0"/>
                <a:cs typeface="Arial" panose="020B0604020202020204" pitchFamily="34" charset="0"/>
              </a:rPr>
              <a:t>Chapter 12: Introduction to Timers</a:t>
            </a:r>
            <a:endParaRPr lang="en-US" sz="2200" b="1" cap="small" dirty="0">
              <a:solidFill>
                <a:schemeClr val="accent2"/>
              </a:solidFill>
              <a:latin typeface="Arial" panose="020B0604020202020204" pitchFamily="34" charset="0"/>
              <a:cs typeface="Arial" panose="020B0604020202020204" pitchFamily="34" charset="0"/>
            </a:endParaRPr>
          </a:p>
        </p:txBody>
      </p:sp>
      <p:sp>
        <p:nvSpPr>
          <p:cNvPr id="7" name="Rectangle 6"/>
          <p:cNvSpPr/>
          <p:nvPr/>
        </p:nvSpPr>
        <p:spPr>
          <a:xfrm>
            <a:off x="0" y="1"/>
            <a:ext cx="6858000" cy="81915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 name="Title 1"/>
          <p:cNvSpPr>
            <a:spLocks noGrp="1"/>
          </p:cNvSpPr>
          <p:nvPr>
            <p:ph type="ctrTitle"/>
          </p:nvPr>
        </p:nvSpPr>
        <p:spPr>
          <a:xfrm>
            <a:off x="0" y="11431"/>
            <a:ext cx="6858000" cy="807719"/>
          </a:xfrm>
        </p:spPr>
        <p:txBody>
          <a:bodyPr anchor="ctr">
            <a:normAutofit/>
          </a:bodyPr>
          <a:lstStyle/>
          <a:p>
            <a:r>
              <a:rPr lang="en-US" sz="2200" cap="small" dirty="0">
                <a:solidFill>
                  <a:schemeClr val="bg1"/>
                </a:solidFill>
                <a:latin typeface="Arial" panose="020B0604020202020204" pitchFamily="34" charset="0"/>
                <a:cs typeface="Arial" panose="020B0604020202020204" pitchFamily="34" charset="0"/>
              </a:rPr>
              <a:t>Embedded Systems Design</a:t>
            </a:r>
            <a:endParaRPr lang="en-US" sz="2400" cap="small" dirty="0">
              <a:solidFill>
                <a:schemeClr val="bg1"/>
              </a:solidFill>
              <a:latin typeface="Arial" panose="020B0604020202020204" pitchFamily="34" charset="0"/>
              <a:cs typeface="Arial" panose="020B0604020202020204" pitchFamily="34" charset="0"/>
            </a:endParaRPr>
          </a:p>
        </p:txBody>
      </p:sp>
      <p:sp>
        <p:nvSpPr>
          <p:cNvPr id="12" name="Subtitle 2"/>
          <p:cNvSpPr txBox="1">
            <a:spLocks/>
          </p:cNvSpPr>
          <p:nvPr/>
        </p:nvSpPr>
        <p:spPr>
          <a:xfrm>
            <a:off x="304798" y="1200150"/>
            <a:ext cx="6400801" cy="331469"/>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anose="020B0604020202020204" pitchFamily="34" charset="0"/>
              <a:buNone/>
              <a:defRPr sz="2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6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marL="457200" indent="-457200" algn="l"/>
            <a:r>
              <a:rPr lang="en-US" sz="1600" b="1" cap="small" dirty="0">
                <a:solidFill>
                  <a:schemeClr val="accent2"/>
                </a:solidFill>
                <a:latin typeface="Arial" panose="020B0604020202020204" pitchFamily="34" charset="0"/>
                <a:cs typeface="Arial" panose="020B0604020202020204" pitchFamily="34" charset="0"/>
              </a:rPr>
              <a:t>12.3	Timer Compares on the MSP430FR2355 – </a:t>
            </a:r>
            <a:br>
              <a:rPr lang="en-US" sz="1600" b="1" cap="small" dirty="0">
                <a:solidFill>
                  <a:schemeClr val="accent2"/>
                </a:solidFill>
                <a:latin typeface="Arial" panose="020B0604020202020204" pitchFamily="34" charset="0"/>
                <a:cs typeface="Arial" panose="020B0604020202020204" pitchFamily="34" charset="0"/>
              </a:rPr>
            </a:br>
            <a:r>
              <a:rPr lang="en-US" sz="1600" b="1" cap="small" dirty="0">
                <a:solidFill>
                  <a:schemeClr val="accent2"/>
                </a:solidFill>
                <a:latin typeface="Arial" panose="020B0604020202020204" pitchFamily="34" charset="0"/>
                <a:cs typeface="Arial" panose="020B0604020202020204" pitchFamily="34" charset="0"/>
              </a:rPr>
              <a:t>Example: Toggling LED1 every 0.5 seconds using CCR</a:t>
            </a:r>
          </a:p>
        </p:txBody>
      </p:sp>
      <p:sp>
        <p:nvSpPr>
          <p:cNvPr id="15" name="Subtitle 2"/>
          <p:cNvSpPr txBox="1">
            <a:spLocks/>
          </p:cNvSpPr>
          <p:nvPr/>
        </p:nvSpPr>
        <p:spPr>
          <a:xfrm>
            <a:off x="-342900" y="4445783"/>
            <a:ext cx="2819400" cy="292422"/>
          </a:xfrm>
          <a:prstGeom prst="rect">
            <a:avLst/>
          </a:prstGeom>
        </p:spPr>
        <p:txBody>
          <a:bodyPr vert="horz" lIns="91440" tIns="45720" rIns="91440" bIns="45720" rtlCol="0" anchor="ctr">
            <a:noAutofit/>
          </a:bodyPr>
          <a:lstStyle>
            <a:lvl1pPr marL="0" indent="0" algn="ctr" defTabSz="914400" rtl="0" eaLnBrk="1" latinLnBrk="0" hangingPunct="1">
              <a:spcBef>
                <a:spcPct val="20000"/>
              </a:spcBef>
              <a:buFont typeface="Arial" panose="020B0604020202020204" pitchFamily="34" charset="0"/>
              <a:buNone/>
              <a:defRPr sz="2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6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endParaRPr lang="en-US" sz="1000" dirty="0">
              <a:solidFill>
                <a:schemeClr val="accent2"/>
              </a:solidFill>
              <a:latin typeface="Arial" panose="020B0604020202020204" pitchFamily="34" charset="0"/>
              <a:cs typeface="Arial" panose="020B0604020202020204" pitchFamily="34" charset="0"/>
            </a:endParaRPr>
          </a:p>
        </p:txBody>
      </p:sp>
      <p:pic>
        <p:nvPicPr>
          <p:cNvPr id="13" name="Picture 12">
            <a:extLst>
              <a:ext uri="{FF2B5EF4-FFF2-40B4-BE49-F238E27FC236}">
                <a16:creationId xmlns:a16="http://schemas.microsoft.com/office/drawing/2014/main" id="{C6968FC4-8B5C-436D-B2CA-D552FDAF7BC1}"/>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0177" r="43030" b="39259"/>
          <a:stretch/>
        </p:blipFill>
        <p:spPr>
          <a:xfrm>
            <a:off x="4267200" y="2940460"/>
            <a:ext cx="1219200" cy="1612490"/>
          </a:xfrm>
          <a:prstGeom prst="rect">
            <a:avLst/>
          </a:prstGeom>
        </p:spPr>
      </p:pic>
      <p:pic>
        <p:nvPicPr>
          <p:cNvPr id="14" name="Picture 13" descr="A close up of a sign&#10;&#10;Description automatically generated">
            <a:extLst>
              <a:ext uri="{FF2B5EF4-FFF2-40B4-BE49-F238E27FC236}">
                <a16:creationId xmlns:a16="http://schemas.microsoft.com/office/drawing/2014/main" id="{27E26B87-3AF7-417F-B407-C02091FBA92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2000" y="1765895"/>
            <a:ext cx="1937664" cy="2710855"/>
          </a:xfrm>
          <a:prstGeom prst="rect">
            <a:avLst/>
          </a:prstGeom>
        </p:spPr>
      </p:pic>
    </p:spTree>
    <p:extLst>
      <p:ext uri="{BB962C8B-B14F-4D97-AF65-F5344CB8AC3E}">
        <p14:creationId xmlns:p14="http://schemas.microsoft.com/office/powerpoint/2010/main" val="74972493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4857750"/>
            <a:ext cx="6858000" cy="28575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 name="Subtitle 2"/>
          <p:cNvSpPr>
            <a:spLocks noGrp="1"/>
          </p:cNvSpPr>
          <p:nvPr>
            <p:ph type="subTitle" idx="1"/>
          </p:nvPr>
        </p:nvSpPr>
        <p:spPr>
          <a:xfrm>
            <a:off x="3886200" y="4857750"/>
            <a:ext cx="2971800" cy="285751"/>
          </a:xfrm>
        </p:spPr>
        <p:txBody>
          <a:bodyPr>
            <a:noAutofit/>
          </a:bodyPr>
          <a:lstStyle/>
          <a:p>
            <a:r>
              <a:rPr lang="en-US" sz="1000" b="1" cap="small" dirty="0">
                <a:solidFill>
                  <a:schemeClr val="bg1"/>
                </a:solidFill>
                <a:latin typeface="Arial" panose="020B0604020202020204" pitchFamily="34" charset="0"/>
                <a:cs typeface="Arial" panose="020B0604020202020204" pitchFamily="34" charset="0"/>
              </a:rPr>
              <a:t>12.3     Timer Compares on the MSP430FR2355</a:t>
            </a:r>
          </a:p>
        </p:txBody>
      </p:sp>
      <p:sp>
        <p:nvSpPr>
          <p:cNvPr id="8" name="TextBox 7"/>
          <p:cNvSpPr txBox="1"/>
          <p:nvPr/>
        </p:nvSpPr>
        <p:spPr>
          <a:xfrm>
            <a:off x="0" y="492887"/>
            <a:ext cx="6629400" cy="400110"/>
          </a:xfrm>
          <a:prstGeom prst="rect">
            <a:avLst/>
          </a:prstGeom>
          <a:noFill/>
        </p:spPr>
        <p:txBody>
          <a:bodyPr wrap="square" rtlCol="0">
            <a:spAutoFit/>
          </a:bodyPr>
          <a:lstStyle/>
          <a:p>
            <a:r>
              <a:rPr lang="en-US" sz="2000" b="1" cap="small" dirty="0">
                <a:solidFill>
                  <a:schemeClr val="accent2"/>
                </a:solidFill>
                <a:latin typeface="Arial" panose="020B0604020202020204" pitchFamily="34" charset="0"/>
                <a:cs typeface="Arial" panose="020B0604020202020204" pitchFamily="34" charset="0"/>
              </a:rPr>
              <a:t>Ex: Toggling LED1 Using a CCR0 Compare</a:t>
            </a:r>
            <a:endParaRPr lang="en-US" sz="2200" b="1" cap="small" dirty="0">
              <a:solidFill>
                <a:schemeClr val="accent2"/>
              </a:solidFill>
              <a:latin typeface="Arial" panose="020B0604020202020204" pitchFamily="34" charset="0"/>
              <a:cs typeface="Arial" panose="020B0604020202020204" pitchFamily="34" charset="0"/>
            </a:endParaRPr>
          </a:p>
        </p:txBody>
      </p:sp>
      <p:sp>
        <p:nvSpPr>
          <p:cNvPr id="7" name="Rectangle 6"/>
          <p:cNvSpPr/>
          <p:nvPr/>
        </p:nvSpPr>
        <p:spPr>
          <a:xfrm>
            <a:off x="0" y="1"/>
            <a:ext cx="6858000" cy="47303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 name="Title 1"/>
          <p:cNvSpPr>
            <a:spLocks noGrp="1"/>
          </p:cNvSpPr>
          <p:nvPr>
            <p:ph type="ctrTitle"/>
          </p:nvPr>
        </p:nvSpPr>
        <p:spPr>
          <a:xfrm>
            <a:off x="0" y="11431"/>
            <a:ext cx="6858000" cy="461605"/>
          </a:xfrm>
        </p:spPr>
        <p:txBody>
          <a:bodyPr anchor="ctr">
            <a:noAutofit/>
          </a:bodyPr>
          <a:lstStyle/>
          <a:p>
            <a:pPr algn="l"/>
            <a:r>
              <a:rPr lang="en-US" sz="1600" cap="small" dirty="0">
                <a:solidFill>
                  <a:schemeClr val="bg1"/>
                </a:solidFill>
                <a:latin typeface="Arial" panose="020B0604020202020204" pitchFamily="34" charset="0"/>
                <a:cs typeface="Arial" panose="020B0604020202020204" pitchFamily="34" charset="0"/>
              </a:rPr>
              <a:t>Ch. 12: Introduction to Timers</a:t>
            </a:r>
          </a:p>
        </p:txBody>
      </p:sp>
      <p:sp>
        <p:nvSpPr>
          <p:cNvPr id="10" name="Subtitle 2">
            <a:extLst>
              <a:ext uri="{FF2B5EF4-FFF2-40B4-BE49-F238E27FC236}">
                <a16:creationId xmlns:a16="http://schemas.microsoft.com/office/drawing/2014/main" id="{F7294821-A35C-4E9B-ADE2-46B8653C9E62}"/>
              </a:ext>
            </a:extLst>
          </p:cNvPr>
          <p:cNvSpPr txBox="1">
            <a:spLocks/>
          </p:cNvSpPr>
          <p:nvPr/>
        </p:nvSpPr>
        <p:spPr>
          <a:xfrm>
            <a:off x="190500" y="895155"/>
            <a:ext cx="6667500" cy="2881801"/>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anose="020B0604020202020204" pitchFamily="34" charset="0"/>
              <a:buNone/>
              <a:defRPr sz="2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6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marL="228600" indent="-228600" algn="l">
              <a:buFont typeface="Arial" panose="020B0604020202020204" pitchFamily="34" charset="0"/>
              <a:buChar char="•"/>
            </a:pPr>
            <a:endParaRPr lang="en-US" sz="1600" b="1" dirty="0">
              <a:solidFill>
                <a:schemeClr val="accent2"/>
              </a:solidFill>
              <a:latin typeface="Arial" panose="020B0604020202020204" pitchFamily="34" charset="0"/>
              <a:cs typeface="Arial" panose="020B0604020202020204" pitchFamily="34" charset="0"/>
            </a:endParaRPr>
          </a:p>
        </p:txBody>
      </p:sp>
      <p:pic>
        <p:nvPicPr>
          <p:cNvPr id="5" name="Picture 4" descr="A screenshot of text&#10;&#10;Description automatically generated">
            <a:extLst>
              <a:ext uri="{FF2B5EF4-FFF2-40B4-BE49-F238E27FC236}">
                <a16:creationId xmlns:a16="http://schemas.microsoft.com/office/drawing/2014/main" id="{B549AE78-41FF-4748-9A25-3E919F91184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14399" y="815958"/>
            <a:ext cx="5073015" cy="4041792"/>
          </a:xfrm>
          <a:prstGeom prst="rect">
            <a:avLst/>
          </a:prstGeom>
        </p:spPr>
      </p:pic>
    </p:spTree>
    <p:extLst>
      <p:ext uri="{BB962C8B-B14F-4D97-AF65-F5344CB8AC3E}">
        <p14:creationId xmlns:p14="http://schemas.microsoft.com/office/powerpoint/2010/main" val="84485432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4857750"/>
            <a:ext cx="6858000" cy="28575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 name="Subtitle 2"/>
          <p:cNvSpPr>
            <a:spLocks noGrp="1"/>
          </p:cNvSpPr>
          <p:nvPr>
            <p:ph type="subTitle" idx="1"/>
          </p:nvPr>
        </p:nvSpPr>
        <p:spPr>
          <a:xfrm>
            <a:off x="3810000" y="4857750"/>
            <a:ext cx="3048000" cy="285751"/>
          </a:xfrm>
        </p:spPr>
        <p:txBody>
          <a:bodyPr>
            <a:noAutofit/>
          </a:bodyPr>
          <a:lstStyle/>
          <a:p>
            <a:r>
              <a:rPr lang="en-US" sz="1000" b="1" cap="small" dirty="0">
                <a:solidFill>
                  <a:schemeClr val="bg1"/>
                </a:solidFill>
                <a:latin typeface="Arial" panose="020B0604020202020204" pitchFamily="34" charset="0"/>
                <a:cs typeface="Arial" panose="020B0604020202020204" pitchFamily="34" charset="0"/>
              </a:rPr>
              <a:t>12.2     Timer Overflows on the MSP430FR2355</a:t>
            </a:r>
          </a:p>
        </p:txBody>
      </p:sp>
      <p:sp>
        <p:nvSpPr>
          <p:cNvPr id="8" name="TextBox 7"/>
          <p:cNvSpPr txBox="1"/>
          <p:nvPr/>
        </p:nvSpPr>
        <p:spPr>
          <a:xfrm>
            <a:off x="0" y="492887"/>
            <a:ext cx="6858000" cy="400110"/>
          </a:xfrm>
          <a:prstGeom prst="rect">
            <a:avLst/>
          </a:prstGeom>
          <a:noFill/>
        </p:spPr>
        <p:txBody>
          <a:bodyPr wrap="square" rtlCol="0">
            <a:spAutoFit/>
          </a:bodyPr>
          <a:lstStyle/>
          <a:p>
            <a:r>
              <a:rPr lang="en-US" sz="2000" b="1" cap="small" dirty="0">
                <a:solidFill>
                  <a:schemeClr val="accent2"/>
                </a:solidFill>
                <a:latin typeface="Arial" panose="020B0604020202020204" pitchFamily="34" charset="0"/>
                <a:cs typeface="Arial" panose="020B0604020202020204" pitchFamily="34" charset="0"/>
              </a:rPr>
              <a:t>Ex: Toggling LED1 Using a CCR0 Compare</a:t>
            </a:r>
            <a:endParaRPr lang="en-US" sz="2200" b="1" cap="small" dirty="0">
              <a:solidFill>
                <a:schemeClr val="accent2"/>
              </a:solidFill>
              <a:latin typeface="Arial" panose="020B0604020202020204" pitchFamily="34" charset="0"/>
              <a:cs typeface="Arial" panose="020B0604020202020204" pitchFamily="34" charset="0"/>
            </a:endParaRPr>
          </a:p>
        </p:txBody>
      </p:sp>
      <p:sp>
        <p:nvSpPr>
          <p:cNvPr id="7" name="Rectangle 6"/>
          <p:cNvSpPr/>
          <p:nvPr/>
        </p:nvSpPr>
        <p:spPr>
          <a:xfrm>
            <a:off x="0" y="1"/>
            <a:ext cx="6858000" cy="47303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 name="Title 1"/>
          <p:cNvSpPr>
            <a:spLocks noGrp="1"/>
          </p:cNvSpPr>
          <p:nvPr>
            <p:ph type="ctrTitle"/>
          </p:nvPr>
        </p:nvSpPr>
        <p:spPr>
          <a:xfrm>
            <a:off x="0" y="11431"/>
            <a:ext cx="6858000" cy="461605"/>
          </a:xfrm>
        </p:spPr>
        <p:txBody>
          <a:bodyPr anchor="ctr">
            <a:noAutofit/>
          </a:bodyPr>
          <a:lstStyle/>
          <a:p>
            <a:pPr algn="l"/>
            <a:r>
              <a:rPr lang="en-US" sz="1600" cap="small" dirty="0">
                <a:solidFill>
                  <a:schemeClr val="bg1"/>
                </a:solidFill>
                <a:latin typeface="Arial" panose="020B0604020202020204" pitchFamily="34" charset="0"/>
                <a:cs typeface="Arial" panose="020B0604020202020204" pitchFamily="34" charset="0"/>
              </a:rPr>
              <a:t>Ch. 12: Introduction to Timers</a:t>
            </a:r>
          </a:p>
        </p:txBody>
      </p:sp>
      <p:sp>
        <p:nvSpPr>
          <p:cNvPr id="9" name="Subtitle 2">
            <a:extLst>
              <a:ext uri="{FF2B5EF4-FFF2-40B4-BE49-F238E27FC236}">
                <a16:creationId xmlns:a16="http://schemas.microsoft.com/office/drawing/2014/main" id="{2DB53EF6-C5FC-465F-AFA6-49802CA977F4}"/>
              </a:ext>
            </a:extLst>
          </p:cNvPr>
          <p:cNvSpPr txBox="1">
            <a:spLocks/>
          </p:cNvSpPr>
          <p:nvPr/>
        </p:nvSpPr>
        <p:spPr>
          <a:xfrm>
            <a:off x="972820" y="3931246"/>
            <a:ext cx="3200400" cy="360759"/>
          </a:xfrm>
          <a:prstGeom prst="rect">
            <a:avLst/>
          </a:prstGeom>
        </p:spPr>
        <p:txBody>
          <a:bodyPr vert="horz" lIns="91440" tIns="45720" rIns="91440" bIns="45720" rtlCol="0" anchor="ctr">
            <a:noAutofit/>
          </a:bodyPr>
          <a:lstStyle>
            <a:lvl1pPr marL="0" indent="0" algn="ctr" defTabSz="914400" rtl="0" eaLnBrk="1" latinLnBrk="0" hangingPunct="1">
              <a:spcBef>
                <a:spcPct val="20000"/>
              </a:spcBef>
              <a:buFont typeface="Arial" panose="020B0604020202020204" pitchFamily="34" charset="0"/>
              <a:buNone/>
              <a:defRPr sz="2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6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algn="r"/>
            <a:r>
              <a:rPr lang="en-US" sz="600" dirty="0">
                <a:solidFill>
                  <a:schemeClr val="bg1"/>
                </a:solidFill>
                <a:latin typeface="Arial" panose="020B0604020202020204" pitchFamily="34" charset="0"/>
                <a:cs typeface="Arial" panose="020B0604020202020204" pitchFamily="34" charset="0"/>
              </a:rPr>
              <a:t>Image Courtesy of </a:t>
            </a:r>
          </a:p>
          <a:p>
            <a:pPr algn="r"/>
            <a:r>
              <a:rPr lang="en-US" sz="600" i="1" dirty="0">
                <a:solidFill>
                  <a:schemeClr val="bg1"/>
                </a:solidFill>
                <a:latin typeface="Arial" panose="020B0604020202020204" pitchFamily="34" charset="0"/>
                <a:cs typeface="Arial" panose="020B0604020202020204" pitchFamily="34" charset="0"/>
              </a:rPr>
              <a:t>Recording Connection of Canada</a:t>
            </a:r>
            <a:endParaRPr lang="en-US" sz="600" dirty="0">
              <a:solidFill>
                <a:schemeClr val="bg1"/>
              </a:solidFill>
              <a:latin typeface="Arial" panose="020B0604020202020204" pitchFamily="34" charset="0"/>
              <a:cs typeface="Arial" panose="020B0604020202020204" pitchFamily="34" charset="0"/>
            </a:endParaRPr>
          </a:p>
        </p:txBody>
      </p:sp>
      <p:sp>
        <p:nvSpPr>
          <p:cNvPr id="10" name="Subtitle 2">
            <a:extLst>
              <a:ext uri="{FF2B5EF4-FFF2-40B4-BE49-F238E27FC236}">
                <a16:creationId xmlns:a16="http://schemas.microsoft.com/office/drawing/2014/main" id="{DF7A93BC-4CF8-453C-BFCD-661A265F65D3}"/>
              </a:ext>
            </a:extLst>
          </p:cNvPr>
          <p:cNvSpPr txBox="1">
            <a:spLocks/>
          </p:cNvSpPr>
          <p:nvPr/>
        </p:nvSpPr>
        <p:spPr>
          <a:xfrm>
            <a:off x="190500" y="895350"/>
            <a:ext cx="6667500" cy="2881801"/>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anose="020B0604020202020204" pitchFamily="34" charset="0"/>
              <a:buNone/>
              <a:defRPr sz="2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6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algn="l"/>
            <a:r>
              <a:rPr lang="en-US" sz="1600" dirty="0">
                <a:solidFill>
                  <a:schemeClr val="accent2"/>
                </a:solidFill>
                <a:latin typeface="Arial" panose="020B0604020202020204" pitchFamily="34" charset="0"/>
                <a:cs typeface="Arial" panose="020B0604020202020204" pitchFamily="34" charset="0"/>
              </a:rPr>
              <a:t>Step 1: Create a new Empty Assembly-only CCS project titled:</a:t>
            </a:r>
          </a:p>
          <a:p>
            <a:pPr algn="l"/>
            <a:r>
              <a:rPr lang="en-US" sz="1600" dirty="0">
                <a:solidFill>
                  <a:schemeClr val="accent2"/>
                </a:solidFill>
                <a:latin typeface="Arial" panose="020B0604020202020204" pitchFamily="34" charset="0"/>
                <a:cs typeface="Arial" panose="020B0604020202020204" pitchFamily="34" charset="0"/>
              </a:rPr>
              <a:t>	</a:t>
            </a:r>
            <a:r>
              <a:rPr lang="en-US" sz="1600" b="1" dirty="0">
                <a:solidFill>
                  <a:schemeClr val="accent2"/>
                </a:solidFill>
                <a:latin typeface="Arial" panose="020B0604020202020204" pitchFamily="34" charset="0"/>
                <a:cs typeface="Arial" panose="020B0604020202020204" pitchFamily="34" charset="0"/>
              </a:rPr>
              <a:t>Asm_Timers_Compare_CCR0</a:t>
            </a:r>
            <a:endParaRPr lang="en-US" sz="1600" dirty="0">
              <a:solidFill>
                <a:schemeClr val="accent2"/>
              </a:solidFill>
              <a:latin typeface="Arial" panose="020B0604020202020204" pitchFamily="34" charset="0"/>
              <a:cs typeface="Arial" panose="020B0604020202020204" pitchFamily="34" charset="0"/>
            </a:endParaRPr>
          </a:p>
          <a:p>
            <a:pPr algn="l"/>
            <a:endParaRPr lang="en-US" sz="1600" dirty="0">
              <a:solidFill>
                <a:schemeClr val="accent2"/>
              </a:solidFill>
              <a:latin typeface="Arial" panose="020B0604020202020204" pitchFamily="34" charset="0"/>
              <a:cs typeface="Arial" panose="020B0604020202020204" pitchFamily="34" charset="0"/>
            </a:endParaRPr>
          </a:p>
          <a:p>
            <a:pPr algn="l"/>
            <a:r>
              <a:rPr lang="en-US" sz="1600" dirty="0">
                <a:solidFill>
                  <a:schemeClr val="accent2"/>
                </a:solidFill>
                <a:latin typeface="Arial" panose="020B0604020202020204" pitchFamily="34" charset="0"/>
                <a:cs typeface="Arial" panose="020B0604020202020204" pitchFamily="34" charset="0"/>
              </a:rPr>
              <a:t>Step 2: Type in the following code into the main.asm file where the comments say “Main loop here.”</a:t>
            </a:r>
          </a:p>
        </p:txBody>
      </p:sp>
      <p:sp>
        <p:nvSpPr>
          <p:cNvPr id="12" name="Subtitle 2">
            <a:extLst>
              <a:ext uri="{FF2B5EF4-FFF2-40B4-BE49-F238E27FC236}">
                <a16:creationId xmlns:a16="http://schemas.microsoft.com/office/drawing/2014/main" id="{8F5A2D64-CC06-4672-9933-5513BAE1776F}"/>
              </a:ext>
            </a:extLst>
          </p:cNvPr>
          <p:cNvSpPr txBox="1">
            <a:spLocks/>
          </p:cNvSpPr>
          <p:nvPr/>
        </p:nvSpPr>
        <p:spPr>
          <a:xfrm>
            <a:off x="972820" y="3931246"/>
            <a:ext cx="3200400" cy="360759"/>
          </a:xfrm>
          <a:prstGeom prst="rect">
            <a:avLst/>
          </a:prstGeom>
        </p:spPr>
        <p:txBody>
          <a:bodyPr vert="horz" lIns="91440" tIns="45720" rIns="91440" bIns="45720" rtlCol="0" anchor="ctr">
            <a:noAutofit/>
          </a:bodyPr>
          <a:lstStyle>
            <a:lvl1pPr marL="0" indent="0" algn="ctr" defTabSz="914400" rtl="0" eaLnBrk="1" latinLnBrk="0" hangingPunct="1">
              <a:spcBef>
                <a:spcPct val="20000"/>
              </a:spcBef>
              <a:buFont typeface="Arial" panose="020B0604020202020204" pitchFamily="34" charset="0"/>
              <a:buNone/>
              <a:defRPr sz="2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6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algn="r"/>
            <a:r>
              <a:rPr lang="en-US" sz="600" dirty="0">
                <a:solidFill>
                  <a:schemeClr val="bg1"/>
                </a:solidFill>
                <a:latin typeface="Arial" panose="020B0604020202020204" pitchFamily="34" charset="0"/>
                <a:cs typeface="Arial" panose="020B0604020202020204" pitchFamily="34" charset="0"/>
              </a:rPr>
              <a:t>Image Courtesy of </a:t>
            </a:r>
          </a:p>
          <a:p>
            <a:pPr algn="r"/>
            <a:r>
              <a:rPr lang="en-US" sz="600" i="1" dirty="0">
                <a:solidFill>
                  <a:schemeClr val="bg1"/>
                </a:solidFill>
                <a:latin typeface="Arial" panose="020B0604020202020204" pitchFamily="34" charset="0"/>
                <a:cs typeface="Arial" panose="020B0604020202020204" pitchFamily="34" charset="0"/>
              </a:rPr>
              <a:t>Recording Connection of Canada</a:t>
            </a:r>
            <a:endParaRPr lang="en-US" sz="600" dirty="0">
              <a:solidFill>
                <a:schemeClr val="bg1"/>
              </a:solidFill>
              <a:latin typeface="Arial" panose="020B0604020202020204" pitchFamily="34" charset="0"/>
              <a:cs typeface="Arial" panose="020B0604020202020204" pitchFamily="34" charset="0"/>
            </a:endParaRPr>
          </a:p>
        </p:txBody>
      </p:sp>
      <p:sp>
        <p:nvSpPr>
          <p:cNvPr id="13" name="Subtitle 2">
            <a:extLst>
              <a:ext uri="{FF2B5EF4-FFF2-40B4-BE49-F238E27FC236}">
                <a16:creationId xmlns:a16="http://schemas.microsoft.com/office/drawing/2014/main" id="{A8A697C2-58DE-4D4A-8B99-4784D787F7CD}"/>
              </a:ext>
            </a:extLst>
          </p:cNvPr>
          <p:cNvSpPr txBox="1">
            <a:spLocks/>
          </p:cNvSpPr>
          <p:nvPr/>
        </p:nvSpPr>
        <p:spPr>
          <a:xfrm>
            <a:off x="972820" y="3931246"/>
            <a:ext cx="3200400" cy="360759"/>
          </a:xfrm>
          <a:prstGeom prst="rect">
            <a:avLst/>
          </a:prstGeom>
        </p:spPr>
        <p:txBody>
          <a:bodyPr vert="horz" lIns="91440" tIns="45720" rIns="91440" bIns="45720" rtlCol="0" anchor="ctr">
            <a:noAutofit/>
          </a:bodyPr>
          <a:lstStyle>
            <a:lvl1pPr marL="0" indent="0" algn="ctr" defTabSz="914400" rtl="0" eaLnBrk="1" latinLnBrk="0" hangingPunct="1">
              <a:spcBef>
                <a:spcPct val="20000"/>
              </a:spcBef>
              <a:buFont typeface="Arial" panose="020B0604020202020204" pitchFamily="34" charset="0"/>
              <a:buNone/>
              <a:defRPr sz="2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6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algn="r"/>
            <a:r>
              <a:rPr lang="en-US" sz="600" dirty="0">
                <a:solidFill>
                  <a:schemeClr val="bg1"/>
                </a:solidFill>
                <a:latin typeface="Arial" panose="020B0604020202020204" pitchFamily="34" charset="0"/>
                <a:cs typeface="Arial" panose="020B0604020202020204" pitchFamily="34" charset="0"/>
              </a:rPr>
              <a:t>Image Courtesy of </a:t>
            </a:r>
          </a:p>
          <a:p>
            <a:pPr algn="r"/>
            <a:r>
              <a:rPr lang="en-US" sz="600" i="1" dirty="0">
                <a:solidFill>
                  <a:schemeClr val="bg1"/>
                </a:solidFill>
                <a:latin typeface="Arial" panose="020B0604020202020204" pitchFamily="34" charset="0"/>
                <a:cs typeface="Arial" panose="020B0604020202020204" pitchFamily="34" charset="0"/>
              </a:rPr>
              <a:t>Recording Connection of Canada</a:t>
            </a:r>
            <a:endParaRPr lang="en-US" sz="600" dirty="0">
              <a:solidFill>
                <a:schemeClr val="bg1"/>
              </a:solidFill>
              <a:latin typeface="Arial" panose="020B0604020202020204" pitchFamily="34" charset="0"/>
              <a:cs typeface="Arial" panose="020B0604020202020204" pitchFamily="34" charset="0"/>
            </a:endParaRPr>
          </a:p>
        </p:txBody>
      </p:sp>
      <p:sp>
        <p:nvSpPr>
          <p:cNvPr id="14" name="Subtitle 2">
            <a:extLst>
              <a:ext uri="{FF2B5EF4-FFF2-40B4-BE49-F238E27FC236}">
                <a16:creationId xmlns:a16="http://schemas.microsoft.com/office/drawing/2014/main" id="{BA1A0FDE-09CF-49DD-9AB6-984DB412C9EA}"/>
              </a:ext>
            </a:extLst>
          </p:cNvPr>
          <p:cNvSpPr txBox="1">
            <a:spLocks/>
          </p:cNvSpPr>
          <p:nvPr/>
        </p:nvSpPr>
        <p:spPr>
          <a:xfrm>
            <a:off x="972820" y="3931246"/>
            <a:ext cx="3200400" cy="360759"/>
          </a:xfrm>
          <a:prstGeom prst="rect">
            <a:avLst/>
          </a:prstGeom>
        </p:spPr>
        <p:txBody>
          <a:bodyPr vert="horz" lIns="91440" tIns="45720" rIns="91440" bIns="45720" rtlCol="0" anchor="ctr">
            <a:noAutofit/>
          </a:bodyPr>
          <a:lstStyle>
            <a:lvl1pPr marL="0" indent="0" algn="ctr" defTabSz="914400" rtl="0" eaLnBrk="1" latinLnBrk="0" hangingPunct="1">
              <a:spcBef>
                <a:spcPct val="20000"/>
              </a:spcBef>
              <a:buFont typeface="Arial" panose="020B0604020202020204" pitchFamily="34" charset="0"/>
              <a:buNone/>
              <a:defRPr sz="2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6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algn="r"/>
            <a:r>
              <a:rPr lang="en-US" sz="600" dirty="0">
                <a:solidFill>
                  <a:schemeClr val="bg1"/>
                </a:solidFill>
                <a:latin typeface="Arial" panose="020B0604020202020204" pitchFamily="34" charset="0"/>
                <a:cs typeface="Arial" panose="020B0604020202020204" pitchFamily="34" charset="0"/>
              </a:rPr>
              <a:t>Image Courtesy of </a:t>
            </a:r>
          </a:p>
          <a:p>
            <a:pPr algn="r"/>
            <a:r>
              <a:rPr lang="en-US" sz="600" i="1" dirty="0">
                <a:solidFill>
                  <a:schemeClr val="bg1"/>
                </a:solidFill>
                <a:latin typeface="Arial" panose="020B0604020202020204" pitchFamily="34" charset="0"/>
                <a:cs typeface="Arial" panose="020B0604020202020204" pitchFamily="34" charset="0"/>
              </a:rPr>
              <a:t>Recording Connection of Canada</a:t>
            </a:r>
            <a:endParaRPr lang="en-US" sz="600" dirty="0">
              <a:solidFill>
                <a:schemeClr val="bg1"/>
              </a:solidFill>
              <a:latin typeface="Arial" panose="020B0604020202020204" pitchFamily="34" charset="0"/>
              <a:cs typeface="Arial" panose="020B0604020202020204" pitchFamily="34" charset="0"/>
            </a:endParaRPr>
          </a:p>
        </p:txBody>
      </p:sp>
      <p:pic>
        <p:nvPicPr>
          <p:cNvPr id="15" name="Picture 14">
            <a:extLst>
              <a:ext uri="{FF2B5EF4-FFF2-40B4-BE49-F238E27FC236}">
                <a16:creationId xmlns:a16="http://schemas.microsoft.com/office/drawing/2014/main" id="{E9B186E2-9664-446D-B952-C6C27E6E7B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776958"/>
            <a:ext cx="6858000" cy="1080791"/>
          </a:xfrm>
          <a:prstGeom prst="rect">
            <a:avLst/>
          </a:prstGeom>
        </p:spPr>
      </p:pic>
      <p:sp>
        <p:nvSpPr>
          <p:cNvPr id="16" name="Rectangle 15">
            <a:extLst>
              <a:ext uri="{FF2B5EF4-FFF2-40B4-BE49-F238E27FC236}">
                <a16:creationId xmlns:a16="http://schemas.microsoft.com/office/drawing/2014/main" id="{CD696E30-796D-4365-B636-14353B9187AE}"/>
              </a:ext>
            </a:extLst>
          </p:cNvPr>
          <p:cNvSpPr/>
          <p:nvPr/>
        </p:nvSpPr>
        <p:spPr>
          <a:xfrm>
            <a:off x="4938885" y="3776957"/>
            <a:ext cx="1919115" cy="184666"/>
          </a:xfrm>
          <a:prstGeom prst="rect">
            <a:avLst/>
          </a:prstGeom>
        </p:spPr>
        <p:txBody>
          <a:bodyPr wrap="none">
            <a:spAutoFit/>
          </a:bodyPr>
          <a:lstStyle/>
          <a:p>
            <a:pPr lvl="0"/>
            <a:r>
              <a:rPr lang="en-US" sz="600" dirty="0">
                <a:solidFill>
                  <a:srgbClr val="FF0000"/>
                </a:solidFill>
                <a:latin typeface="Arial" panose="020B0604020202020204" pitchFamily="34" charset="0"/>
                <a:cs typeface="Arial" panose="020B0604020202020204" pitchFamily="34" charset="0"/>
              </a:rPr>
              <a:t>Image Courtesy of </a:t>
            </a:r>
            <a:r>
              <a:rPr lang="en-US" sz="600" dirty="0">
                <a:solidFill>
                  <a:srgbClr val="FF0000"/>
                </a:solidFill>
                <a:hlinkClick r:id="rId3">
                  <a:extLst>
                    <a:ext uri="{A12FA001-AC4F-418D-AE19-62706E023703}">
                      <ahyp:hlinkClr xmlns:ahyp="http://schemas.microsoft.com/office/drawing/2018/hyperlinkcolor" val="tx"/>
                    </a:ext>
                  </a:extLst>
                </a:hlinkClick>
              </a:rPr>
              <a:t>https://neodem.wp.horizon.ac.uk/</a:t>
            </a:r>
            <a:endParaRPr lang="en-US" sz="6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1043902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4857750"/>
            <a:ext cx="6858000" cy="28575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 name="Subtitle 2"/>
          <p:cNvSpPr>
            <a:spLocks noGrp="1"/>
          </p:cNvSpPr>
          <p:nvPr>
            <p:ph type="subTitle" idx="1"/>
          </p:nvPr>
        </p:nvSpPr>
        <p:spPr>
          <a:xfrm>
            <a:off x="3810000" y="4857750"/>
            <a:ext cx="3048000" cy="285751"/>
          </a:xfrm>
        </p:spPr>
        <p:txBody>
          <a:bodyPr>
            <a:noAutofit/>
          </a:bodyPr>
          <a:lstStyle/>
          <a:p>
            <a:r>
              <a:rPr lang="en-US" sz="1000" b="1" cap="small" dirty="0">
                <a:solidFill>
                  <a:schemeClr val="bg1"/>
                </a:solidFill>
                <a:latin typeface="Arial" panose="020B0604020202020204" pitchFamily="34" charset="0"/>
                <a:cs typeface="Arial" panose="020B0604020202020204" pitchFamily="34" charset="0"/>
              </a:rPr>
              <a:t>12.2     Timer Overflows on the MSP430FR2355</a:t>
            </a:r>
          </a:p>
        </p:txBody>
      </p:sp>
      <p:sp>
        <p:nvSpPr>
          <p:cNvPr id="8" name="TextBox 7"/>
          <p:cNvSpPr txBox="1"/>
          <p:nvPr/>
        </p:nvSpPr>
        <p:spPr>
          <a:xfrm>
            <a:off x="0" y="492887"/>
            <a:ext cx="6858000" cy="400110"/>
          </a:xfrm>
          <a:prstGeom prst="rect">
            <a:avLst/>
          </a:prstGeom>
          <a:noFill/>
        </p:spPr>
        <p:txBody>
          <a:bodyPr wrap="square" rtlCol="0">
            <a:spAutoFit/>
          </a:bodyPr>
          <a:lstStyle/>
          <a:p>
            <a:r>
              <a:rPr lang="en-US" sz="2000" b="1" cap="small" dirty="0">
                <a:solidFill>
                  <a:schemeClr val="accent2"/>
                </a:solidFill>
                <a:latin typeface="Arial" panose="020B0604020202020204" pitchFamily="34" charset="0"/>
                <a:cs typeface="Arial" panose="020B0604020202020204" pitchFamily="34" charset="0"/>
              </a:rPr>
              <a:t>Ex: Toggling LED1 Using a CCR0 Compare</a:t>
            </a:r>
            <a:endParaRPr lang="en-US" sz="2200" b="1" cap="small" dirty="0">
              <a:solidFill>
                <a:schemeClr val="accent2"/>
              </a:solidFill>
              <a:latin typeface="Arial" panose="020B0604020202020204" pitchFamily="34" charset="0"/>
              <a:cs typeface="Arial" panose="020B0604020202020204" pitchFamily="34" charset="0"/>
            </a:endParaRPr>
          </a:p>
        </p:txBody>
      </p:sp>
      <p:sp>
        <p:nvSpPr>
          <p:cNvPr id="7" name="Rectangle 6"/>
          <p:cNvSpPr/>
          <p:nvPr/>
        </p:nvSpPr>
        <p:spPr>
          <a:xfrm>
            <a:off x="0" y="1"/>
            <a:ext cx="6858000" cy="47303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 name="Title 1"/>
          <p:cNvSpPr>
            <a:spLocks noGrp="1"/>
          </p:cNvSpPr>
          <p:nvPr>
            <p:ph type="ctrTitle"/>
          </p:nvPr>
        </p:nvSpPr>
        <p:spPr>
          <a:xfrm>
            <a:off x="0" y="11431"/>
            <a:ext cx="6858000" cy="461605"/>
          </a:xfrm>
        </p:spPr>
        <p:txBody>
          <a:bodyPr anchor="ctr">
            <a:noAutofit/>
          </a:bodyPr>
          <a:lstStyle/>
          <a:p>
            <a:pPr algn="l"/>
            <a:r>
              <a:rPr lang="en-US" sz="1600" cap="small" dirty="0">
                <a:solidFill>
                  <a:schemeClr val="bg1"/>
                </a:solidFill>
                <a:latin typeface="Arial" panose="020B0604020202020204" pitchFamily="34" charset="0"/>
                <a:cs typeface="Arial" panose="020B0604020202020204" pitchFamily="34" charset="0"/>
              </a:rPr>
              <a:t>Ch. 12: Introduction to Timers</a:t>
            </a:r>
          </a:p>
        </p:txBody>
      </p:sp>
      <p:pic>
        <p:nvPicPr>
          <p:cNvPr id="6" name="Picture 5">
            <a:extLst>
              <a:ext uri="{FF2B5EF4-FFF2-40B4-BE49-F238E27FC236}">
                <a16:creationId xmlns:a16="http://schemas.microsoft.com/office/drawing/2014/main" id="{476B50EB-A243-4931-90B2-147993302DB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36713" y="892997"/>
            <a:ext cx="6216487" cy="3788774"/>
          </a:xfrm>
          <a:prstGeom prst="rect">
            <a:avLst/>
          </a:prstGeom>
        </p:spPr>
      </p:pic>
    </p:spTree>
    <p:extLst>
      <p:ext uri="{BB962C8B-B14F-4D97-AF65-F5344CB8AC3E}">
        <p14:creationId xmlns:p14="http://schemas.microsoft.com/office/powerpoint/2010/main" val="328285998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4857750"/>
            <a:ext cx="6858000" cy="28575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 name="Subtitle 2"/>
          <p:cNvSpPr>
            <a:spLocks noGrp="1"/>
          </p:cNvSpPr>
          <p:nvPr>
            <p:ph type="subTitle" idx="1"/>
          </p:nvPr>
        </p:nvSpPr>
        <p:spPr>
          <a:xfrm>
            <a:off x="3810000" y="4857750"/>
            <a:ext cx="3048000" cy="285751"/>
          </a:xfrm>
        </p:spPr>
        <p:txBody>
          <a:bodyPr>
            <a:noAutofit/>
          </a:bodyPr>
          <a:lstStyle/>
          <a:p>
            <a:r>
              <a:rPr lang="en-US" sz="1000" b="1" cap="small" dirty="0">
                <a:solidFill>
                  <a:schemeClr val="bg1"/>
                </a:solidFill>
                <a:latin typeface="Arial" panose="020B0604020202020204" pitchFamily="34" charset="0"/>
                <a:cs typeface="Arial" panose="020B0604020202020204" pitchFamily="34" charset="0"/>
              </a:rPr>
              <a:t>12.2     Timer Overflows on the MSP430FR2355</a:t>
            </a:r>
          </a:p>
        </p:txBody>
      </p:sp>
      <p:sp>
        <p:nvSpPr>
          <p:cNvPr id="8" name="TextBox 7"/>
          <p:cNvSpPr txBox="1"/>
          <p:nvPr/>
        </p:nvSpPr>
        <p:spPr>
          <a:xfrm>
            <a:off x="0" y="492887"/>
            <a:ext cx="6858000" cy="400110"/>
          </a:xfrm>
          <a:prstGeom prst="rect">
            <a:avLst/>
          </a:prstGeom>
          <a:noFill/>
        </p:spPr>
        <p:txBody>
          <a:bodyPr wrap="square" rtlCol="0">
            <a:spAutoFit/>
          </a:bodyPr>
          <a:lstStyle/>
          <a:p>
            <a:r>
              <a:rPr lang="en-US" sz="2000" b="1" cap="small" dirty="0">
                <a:solidFill>
                  <a:schemeClr val="accent2"/>
                </a:solidFill>
                <a:latin typeface="Arial" panose="020B0604020202020204" pitchFamily="34" charset="0"/>
                <a:cs typeface="Arial" panose="020B0604020202020204" pitchFamily="34" charset="0"/>
              </a:rPr>
              <a:t>Ex: Toggling LED1 Using a CCR0 Compare</a:t>
            </a:r>
            <a:endParaRPr lang="en-US" sz="2200" b="1" cap="small" dirty="0">
              <a:solidFill>
                <a:schemeClr val="accent2"/>
              </a:solidFill>
              <a:latin typeface="Arial" panose="020B0604020202020204" pitchFamily="34" charset="0"/>
              <a:cs typeface="Arial" panose="020B0604020202020204" pitchFamily="34" charset="0"/>
            </a:endParaRPr>
          </a:p>
        </p:txBody>
      </p:sp>
      <p:sp>
        <p:nvSpPr>
          <p:cNvPr id="7" name="Rectangle 6"/>
          <p:cNvSpPr/>
          <p:nvPr/>
        </p:nvSpPr>
        <p:spPr>
          <a:xfrm>
            <a:off x="0" y="1"/>
            <a:ext cx="6858000" cy="47303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 name="Title 1"/>
          <p:cNvSpPr>
            <a:spLocks noGrp="1"/>
          </p:cNvSpPr>
          <p:nvPr>
            <p:ph type="ctrTitle"/>
          </p:nvPr>
        </p:nvSpPr>
        <p:spPr>
          <a:xfrm>
            <a:off x="0" y="11431"/>
            <a:ext cx="6858000" cy="461605"/>
          </a:xfrm>
        </p:spPr>
        <p:txBody>
          <a:bodyPr anchor="ctr">
            <a:noAutofit/>
          </a:bodyPr>
          <a:lstStyle/>
          <a:p>
            <a:pPr algn="l"/>
            <a:r>
              <a:rPr lang="en-US" sz="1600" cap="small" dirty="0">
                <a:solidFill>
                  <a:schemeClr val="bg1"/>
                </a:solidFill>
                <a:latin typeface="Arial" panose="020B0604020202020204" pitchFamily="34" charset="0"/>
                <a:cs typeface="Arial" panose="020B0604020202020204" pitchFamily="34" charset="0"/>
              </a:rPr>
              <a:t>Ch. 12: Introduction to Timers</a:t>
            </a:r>
          </a:p>
        </p:txBody>
      </p:sp>
      <p:pic>
        <p:nvPicPr>
          <p:cNvPr id="6" name="Picture 5">
            <a:extLst>
              <a:ext uri="{FF2B5EF4-FFF2-40B4-BE49-F238E27FC236}">
                <a16:creationId xmlns:a16="http://schemas.microsoft.com/office/drawing/2014/main" id="{476B50EB-A243-4931-90B2-147993302DB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21802" y="1136799"/>
            <a:ext cx="6290595" cy="1434951"/>
          </a:xfrm>
          <a:prstGeom prst="rect">
            <a:avLst/>
          </a:prstGeom>
        </p:spPr>
      </p:pic>
      <p:sp>
        <p:nvSpPr>
          <p:cNvPr id="9" name="Subtitle 2">
            <a:extLst>
              <a:ext uri="{FF2B5EF4-FFF2-40B4-BE49-F238E27FC236}">
                <a16:creationId xmlns:a16="http://schemas.microsoft.com/office/drawing/2014/main" id="{E6C8B536-9572-48C9-8BDA-E9489474E441}"/>
              </a:ext>
            </a:extLst>
          </p:cNvPr>
          <p:cNvSpPr txBox="1">
            <a:spLocks/>
          </p:cNvSpPr>
          <p:nvPr/>
        </p:nvSpPr>
        <p:spPr>
          <a:xfrm>
            <a:off x="190500" y="2952750"/>
            <a:ext cx="6667500" cy="685800"/>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anose="020B0604020202020204" pitchFamily="34" charset="0"/>
              <a:buNone/>
              <a:defRPr sz="2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6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algn="l"/>
            <a:r>
              <a:rPr lang="en-US" sz="1600" dirty="0">
                <a:solidFill>
                  <a:schemeClr val="accent2"/>
                </a:solidFill>
                <a:latin typeface="Arial" panose="020B0604020202020204" pitchFamily="34" charset="0"/>
                <a:cs typeface="Arial" panose="020B0604020202020204" pitchFamily="34" charset="0"/>
              </a:rPr>
              <a:t>Step 3: Debug your program and run it.  You will see LED1 toggle on and off every 0.5 seconds.</a:t>
            </a:r>
          </a:p>
        </p:txBody>
      </p:sp>
      <p:pic>
        <p:nvPicPr>
          <p:cNvPr id="10" name="Picture 9">
            <a:extLst>
              <a:ext uri="{FF2B5EF4-FFF2-40B4-BE49-F238E27FC236}">
                <a16:creationId xmlns:a16="http://schemas.microsoft.com/office/drawing/2014/main" id="{A5FC445F-1256-468D-8CC8-B676FA7F696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37402" y="3856748"/>
            <a:ext cx="5840658" cy="522975"/>
          </a:xfrm>
          <a:prstGeom prst="rect">
            <a:avLst/>
          </a:prstGeom>
        </p:spPr>
      </p:pic>
    </p:spTree>
    <p:extLst>
      <p:ext uri="{BB962C8B-B14F-4D97-AF65-F5344CB8AC3E}">
        <p14:creationId xmlns:p14="http://schemas.microsoft.com/office/powerpoint/2010/main" val="303259216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4705350"/>
            <a:ext cx="6858000" cy="43815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 name="Subtitle 2"/>
          <p:cNvSpPr>
            <a:spLocks noGrp="1"/>
          </p:cNvSpPr>
          <p:nvPr>
            <p:ph type="subTitle" idx="1"/>
          </p:nvPr>
        </p:nvSpPr>
        <p:spPr>
          <a:xfrm>
            <a:off x="4191000" y="4739640"/>
            <a:ext cx="2590800" cy="331469"/>
          </a:xfrm>
        </p:spPr>
        <p:txBody>
          <a:bodyPr>
            <a:normAutofit lnSpcReduction="10000"/>
          </a:bodyPr>
          <a:lstStyle/>
          <a:p>
            <a:r>
              <a:rPr lang="en-US" sz="1600" b="1" cap="small" dirty="0">
                <a:solidFill>
                  <a:schemeClr val="bg1"/>
                </a:solidFill>
                <a:latin typeface="Arial" panose="020B0604020202020204" pitchFamily="34" charset="0"/>
                <a:cs typeface="Arial" panose="020B0604020202020204" pitchFamily="34" charset="0"/>
              </a:rPr>
              <a:t>Brock J. </a:t>
            </a:r>
            <a:r>
              <a:rPr lang="en-US" sz="1400" b="1" cap="small" dirty="0">
                <a:solidFill>
                  <a:schemeClr val="bg1"/>
                </a:solidFill>
                <a:latin typeface="Arial" panose="020B0604020202020204" pitchFamily="34" charset="0"/>
                <a:cs typeface="Arial" panose="020B0604020202020204" pitchFamily="34" charset="0"/>
              </a:rPr>
              <a:t>LaMeres</a:t>
            </a:r>
            <a:r>
              <a:rPr lang="en-US" sz="1600" b="1" cap="small" dirty="0">
                <a:solidFill>
                  <a:schemeClr val="bg1"/>
                </a:solidFill>
                <a:latin typeface="Arial" panose="020B0604020202020204" pitchFamily="34" charset="0"/>
                <a:cs typeface="Arial" panose="020B0604020202020204" pitchFamily="34" charset="0"/>
              </a:rPr>
              <a:t>, Ph.D.</a:t>
            </a:r>
          </a:p>
        </p:txBody>
      </p:sp>
      <p:sp>
        <p:nvSpPr>
          <p:cNvPr id="8" name="TextBox 7"/>
          <p:cNvSpPr txBox="1"/>
          <p:nvPr/>
        </p:nvSpPr>
        <p:spPr>
          <a:xfrm>
            <a:off x="76200" y="819150"/>
            <a:ext cx="6629400" cy="400110"/>
          </a:xfrm>
          <a:prstGeom prst="rect">
            <a:avLst/>
          </a:prstGeom>
          <a:noFill/>
        </p:spPr>
        <p:txBody>
          <a:bodyPr wrap="square" rtlCol="0">
            <a:spAutoFit/>
          </a:bodyPr>
          <a:lstStyle/>
          <a:p>
            <a:r>
              <a:rPr lang="en-US" sz="2000" b="1" cap="small" dirty="0">
                <a:solidFill>
                  <a:schemeClr val="accent2"/>
                </a:solidFill>
                <a:latin typeface="Arial" panose="020B0604020202020204" pitchFamily="34" charset="0"/>
                <a:cs typeface="Arial" panose="020B0604020202020204" pitchFamily="34" charset="0"/>
              </a:rPr>
              <a:t>Chapter 12: Introduction to Timers</a:t>
            </a:r>
            <a:endParaRPr lang="en-US" sz="2200" b="1" cap="small" dirty="0">
              <a:solidFill>
                <a:schemeClr val="accent2"/>
              </a:solidFill>
              <a:latin typeface="Arial" panose="020B0604020202020204" pitchFamily="34" charset="0"/>
              <a:cs typeface="Arial" panose="020B0604020202020204" pitchFamily="34" charset="0"/>
            </a:endParaRPr>
          </a:p>
        </p:txBody>
      </p:sp>
      <p:sp>
        <p:nvSpPr>
          <p:cNvPr id="7" name="Rectangle 6"/>
          <p:cNvSpPr/>
          <p:nvPr/>
        </p:nvSpPr>
        <p:spPr>
          <a:xfrm>
            <a:off x="0" y="1"/>
            <a:ext cx="6858000" cy="81915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 name="Title 1"/>
          <p:cNvSpPr>
            <a:spLocks noGrp="1"/>
          </p:cNvSpPr>
          <p:nvPr>
            <p:ph type="ctrTitle"/>
          </p:nvPr>
        </p:nvSpPr>
        <p:spPr>
          <a:xfrm>
            <a:off x="0" y="11431"/>
            <a:ext cx="6858000" cy="807719"/>
          </a:xfrm>
        </p:spPr>
        <p:txBody>
          <a:bodyPr anchor="ctr">
            <a:normAutofit/>
          </a:bodyPr>
          <a:lstStyle/>
          <a:p>
            <a:r>
              <a:rPr lang="en-US" sz="2200" cap="small" dirty="0">
                <a:solidFill>
                  <a:schemeClr val="bg1"/>
                </a:solidFill>
                <a:latin typeface="Arial" panose="020B0604020202020204" pitchFamily="34" charset="0"/>
                <a:cs typeface="Arial" panose="020B0604020202020204" pitchFamily="34" charset="0"/>
              </a:rPr>
              <a:t>Embedded Systems Design</a:t>
            </a:r>
            <a:endParaRPr lang="en-US" sz="2400" cap="small" dirty="0">
              <a:solidFill>
                <a:schemeClr val="bg1"/>
              </a:solidFill>
              <a:latin typeface="Arial" panose="020B0604020202020204" pitchFamily="34" charset="0"/>
              <a:cs typeface="Arial" panose="020B0604020202020204" pitchFamily="34" charset="0"/>
            </a:endParaRPr>
          </a:p>
        </p:txBody>
      </p:sp>
      <p:sp>
        <p:nvSpPr>
          <p:cNvPr id="12" name="Subtitle 2"/>
          <p:cNvSpPr txBox="1">
            <a:spLocks/>
          </p:cNvSpPr>
          <p:nvPr/>
        </p:nvSpPr>
        <p:spPr>
          <a:xfrm>
            <a:off x="304798" y="1200150"/>
            <a:ext cx="6400801" cy="331469"/>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anose="020B0604020202020204" pitchFamily="34" charset="0"/>
              <a:buNone/>
              <a:defRPr sz="2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6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marL="457200" indent="-457200" algn="l"/>
            <a:r>
              <a:rPr lang="en-US" sz="1600" b="1" cap="small" dirty="0">
                <a:solidFill>
                  <a:schemeClr val="accent2"/>
                </a:solidFill>
                <a:latin typeface="Arial" panose="020B0604020202020204" pitchFamily="34" charset="0"/>
                <a:cs typeface="Arial" panose="020B0604020202020204" pitchFamily="34" charset="0"/>
              </a:rPr>
              <a:t>12.3	Timer Compares on the MSP430FR2355 – </a:t>
            </a:r>
            <a:br>
              <a:rPr lang="en-US" sz="1600" b="1" cap="small" dirty="0">
                <a:solidFill>
                  <a:schemeClr val="accent2"/>
                </a:solidFill>
                <a:latin typeface="Arial" panose="020B0604020202020204" pitchFamily="34" charset="0"/>
                <a:cs typeface="Arial" panose="020B0604020202020204" pitchFamily="34" charset="0"/>
              </a:rPr>
            </a:br>
            <a:r>
              <a:rPr lang="en-US" sz="1600" b="1" cap="small" dirty="0">
                <a:solidFill>
                  <a:schemeClr val="accent2"/>
                </a:solidFill>
                <a:latin typeface="Arial" panose="020B0604020202020204" pitchFamily="34" charset="0"/>
                <a:cs typeface="Arial" panose="020B0604020202020204" pitchFamily="34" charset="0"/>
              </a:rPr>
              <a:t>Example: Toggling LED1 every 0.5 seconds using CCR</a:t>
            </a:r>
          </a:p>
        </p:txBody>
      </p:sp>
      <p:sp>
        <p:nvSpPr>
          <p:cNvPr id="15" name="Subtitle 2"/>
          <p:cNvSpPr txBox="1">
            <a:spLocks/>
          </p:cNvSpPr>
          <p:nvPr/>
        </p:nvSpPr>
        <p:spPr>
          <a:xfrm>
            <a:off x="-342900" y="4445783"/>
            <a:ext cx="2819400" cy="292422"/>
          </a:xfrm>
          <a:prstGeom prst="rect">
            <a:avLst/>
          </a:prstGeom>
        </p:spPr>
        <p:txBody>
          <a:bodyPr vert="horz" lIns="91440" tIns="45720" rIns="91440" bIns="45720" rtlCol="0" anchor="ctr">
            <a:noAutofit/>
          </a:bodyPr>
          <a:lstStyle>
            <a:lvl1pPr marL="0" indent="0" algn="ctr" defTabSz="914400" rtl="0" eaLnBrk="1" latinLnBrk="0" hangingPunct="1">
              <a:spcBef>
                <a:spcPct val="20000"/>
              </a:spcBef>
              <a:buFont typeface="Arial" panose="020B0604020202020204" pitchFamily="34" charset="0"/>
              <a:buNone/>
              <a:defRPr sz="2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6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endParaRPr lang="en-US" sz="1000" dirty="0">
              <a:solidFill>
                <a:schemeClr val="accent2"/>
              </a:solidFill>
              <a:latin typeface="Arial" panose="020B0604020202020204" pitchFamily="34" charset="0"/>
              <a:cs typeface="Arial" panose="020B0604020202020204" pitchFamily="34" charset="0"/>
            </a:endParaRPr>
          </a:p>
        </p:txBody>
      </p:sp>
      <p:pic>
        <p:nvPicPr>
          <p:cNvPr id="13" name="Picture 12">
            <a:extLst>
              <a:ext uri="{FF2B5EF4-FFF2-40B4-BE49-F238E27FC236}">
                <a16:creationId xmlns:a16="http://schemas.microsoft.com/office/drawing/2014/main" id="{C6968FC4-8B5C-436D-B2CA-D552FDAF7BC1}"/>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0177" r="43030" b="39259"/>
          <a:stretch/>
        </p:blipFill>
        <p:spPr>
          <a:xfrm>
            <a:off x="4267200" y="2940460"/>
            <a:ext cx="1219200" cy="1612490"/>
          </a:xfrm>
          <a:prstGeom prst="rect">
            <a:avLst/>
          </a:prstGeom>
        </p:spPr>
      </p:pic>
      <p:pic>
        <p:nvPicPr>
          <p:cNvPr id="14" name="Picture 13" descr="A close up of a sign&#10;&#10;Description automatically generated">
            <a:extLst>
              <a:ext uri="{FF2B5EF4-FFF2-40B4-BE49-F238E27FC236}">
                <a16:creationId xmlns:a16="http://schemas.microsoft.com/office/drawing/2014/main" id="{27E26B87-3AF7-417F-B407-C02091FBA92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2000" y="1765895"/>
            <a:ext cx="1937664" cy="2710855"/>
          </a:xfrm>
          <a:prstGeom prst="rect">
            <a:avLst/>
          </a:prstGeom>
        </p:spPr>
      </p:pic>
      <p:pic>
        <p:nvPicPr>
          <p:cNvPr id="19" name="Picture 2" descr="Subscribe to Dr. LaMeres' YouTube Channel">
            <a:extLst>
              <a:ext uri="{FF2B5EF4-FFF2-40B4-BE49-F238E27FC236}">
                <a16:creationId xmlns:a16="http://schemas.microsoft.com/office/drawing/2014/main" id="{2E6CFBA9-DDE7-4E51-91D3-249E3C5DCD6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57600" y="1879693"/>
            <a:ext cx="2209800" cy="622114"/>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BCA3F4E6-28EC-44B5-8EBE-2EC95E082BE3}"/>
              </a:ext>
            </a:extLst>
          </p:cNvPr>
          <p:cNvSpPr txBox="1"/>
          <p:nvPr/>
        </p:nvSpPr>
        <p:spPr>
          <a:xfrm>
            <a:off x="2906652" y="2599551"/>
            <a:ext cx="3810000" cy="276999"/>
          </a:xfrm>
          <a:prstGeom prst="rect">
            <a:avLst/>
          </a:prstGeom>
          <a:noFill/>
        </p:spPr>
        <p:txBody>
          <a:bodyPr wrap="square" rtlCol="0">
            <a:spAutoFit/>
          </a:bodyPr>
          <a:lstStyle/>
          <a:p>
            <a:r>
              <a:rPr lang="en-US" sz="1200" dirty="0">
                <a:hlinkClick r:id="rId5"/>
              </a:rPr>
              <a:t>www.youtube.com/c/DigitalLogicProgramming_LaMeres</a:t>
            </a:r>
            <a:r>
              <a:rPr lang="en-US" sz="1200" dirty="0"/>
              <a:t> </a:t>
            </a:r>
          </a:p>
        </p:txBody>
      </p:sp>
    </p:spTree>
    <p:extLst>
      <p:ext uri="{BB962C8B-B14F-4D97-AF65-F5344CB8AC3E}">
        <p14:creationId xmlns:p14="http://schemas.microsoft.com/office/powerpoint/2010/main" val="155135457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4705350"/>
            <a:ext cx="6858000" cy="43815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 name="Subtitle 2"/>
          <p:cNvSpPr>
            <a:spLocks noGrp="1"/>
          </p:cNvSpPr>
          <p:nvPr>
            <p:ph type="subTitle" idx="1"/>
          </p:nvPr>
        </p:nvSpPr>
        <p:spPr>
          <a:xfrm>
            <a:off x="4191000" y="4739640"/>
            <a:ext cx="2590800" cy="331469"/>
          </a:xfrm>
        </p:spPr>
        <p:txBody>
          <a:bodyPr>
            <a:normAutofit lnSpcReduction="10000"/>
          </a:bodyPr>
          <a:lstStyle/>
          <a:p>
            <a:r>
              <a:rPr lang="en-US" sz="1600" b="1" cap="small" dirty="0">
                <a:solidFill>
                  <a:schemeClr val="bg1"/>
                </a:solidFill>
                <a:latin typeface="Arial" panose="020B0604020202020204" pitchFamily="34" charset="0"/>
                <a:cs typeface="Arial" panose="020B0604020202020204" pitchFamily="34" charset="0"/>
              </a:rPr>
              <a:t>Brock J. </a:t>
            </a:r>
            <a:r>
              <a:rPr lang="en-US" sz="1400" b="1" cap="small" dirty="0">
                <a:solidFill>
                  <a:schemeClr val="bg1"/>
                </a:solidFill>
                <a:latin typeface="Arial" panose="020B0604020202020204" pitchFamily="34" charset="0"/>
                <a:cs typeface="Arial" panose="020B0604020202020204" pitchFamily="34" charset="0"/>
              </a:rPr>
              <a:t>LaMeres</a:t>
            </a:r>
            <a:r>
              <a:rPr lang="en-US" sz="1600" b="1" cap="small" dirty="0">
                <a:solidFill>
                  <a:schemeClr val="bg1"/>
                </a:solidFill>
                <a:latin typeface="Arial" panose="020B0604020202020204" pitchFamily="34" charset="0"/>
                <a:cs typeface="Arial" panose="020B0604020202020204" pitchFamily="34" charset="0"/>
              </a:rPr>
              <a:t>, Ph.D.</a:t>
            </a:r>
          </a:p>
        </p:txBody>
      </p:sp>
      <p:sp>
        <p:nvSpPr>
          <p:cNvPr id="8" name="TextBox 7"/>
          <p:cNvSpPr txBox="1"/>
          <p:nvPr/>
        </p:nvSpPr>
        <p:spPr>
          <a:xfrm>
            <a:off x="76200" y="819150"/>
            <a:ext cx="6629400" cy="400110"/>
          </a:xfrm>
          <a:prstGeom prst="rect">
            <a:avLst/>
          </a:prstGeom>
          <a:noFill/>
        </p:spPr>
        <p:txBody>
          <a:bodyPr wrap="square" rtlCol="0">
            <a:spAutoFit/>
          </a:bodyPr>
          <a:lstStyle/>
          <a:p>
            <a:r>
              <a:rPr lang="en-US" sz="2000" b="1" cap="small" dirty="0">
                <a:solidFill>
                  <a:schemeClr val="accent2"/>
                </a:solidFill>
                <a:latin typeface="Arial" panose="020B0604020202020204" pitchFamily="34" charset="0"/>
                <a:cs typeface="Arial" panose="020B0604020202020204" pitchFamily="34" charset="0"/>
              </a:rPr>
              <a:t>Chapter 12: Introduction to Timers</a:t>
            </a:r>
            <a:endParaRPr lang="en-US" sz="2200" b="1" cap="small" dirty="0">
              <a:solidFill>
                <a:schemeClr val="accent2"/>
              </a:solidFill>
              <a:latin typeface="Arial" panose="020B0604020202020204" pitchFamily="34" charset="0"/>
              <a:cs typeface="Arial" panose="020B0604020202020204" pitchFamily="34" charset="0"/>
            </a:endParaRPr>
          </a:p>
        </p:txBody>
      </p:sp>
      <p:sp>
        <p:nvSpPr>
          <p:cNvPr id="7" name="Rectangle 6"/>
          <p:cNvSpPr/>
          <p:nvPr/>
        </p:nvSpPr>
        <p:spPr>
          <a:xfrm>
            <a:off x="0" y="1"/>
            <a:ext cx="6858000" cy="81915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 name="Title 1"/>
          <p:cNvSpPr>
            <a:spLocks noGrp="1"/>
          </p:cNvSpPr>
          <p:nvPr>
            <p:ph type="ctrTitle"/>
          </p:nvPr>
        </p:nvSpPr>
        <p:spPr>
          <a:xfrm>
            <a:off x="0" y="11431"/>
            <a:ext cx="6858000" cy="807719"/>
          </a:xfrm>
        </p:spPr>
        <p:txBody>
          <a:bodyPr anchor="ctr">
            <a:normAutofit/>
          </a:bodyPr>
          <a:lstStyle/>
          <a:p>
            <a:r>
              <a:rPr lang="en-US" sz="2200" cap="small" dirty="0">
                <a:solidFill>
                  <a:schemeClr val="bg1"/>
                </a:solidFill>
                <a:latin typeface="Arial" panose="020B0604020202020204" pitchFamily="34" charset="0"/>
                <a:cs typeface="Arial" panose="020B0604020202020204" pitchFamily="34" charset="0"/>
              </a:rPr>
              <a:t>Embedded Systems Design</a:t>
            </a:r>
            <a:endParaRPr lang="en-US" sz="2400" cap="small" dirty="0">
              <a:solidFill>
                <a:schemeClr val="bg1"/>
              </a:solidFill>
              <a:latin typeface="Arial" panose="020B0604020202020204" pitchFamily="34" charset="0"/>
              <a:cs typeface="Arial" panose="020B0604020202020204" pitchFamily="34" charset="0"/>
            </a:endParaRPr>
          </a:p>
        </p:txBody>
      </p:sp>
      <p:sp>
        <p:nvSpPr>
          <p:cNvPr id="12" name="Subtitle 2"/>
          <p:cNvSpPr txBox="1">
            <a:spLocks/>
          </p:cNvSpPr>
          <p:nvPr/>
        </p:nvSpPr>
        <p:spPr>
          <a:xfrm>
            <a:off x="304798" y="1200150"/>
            <a:ext cx="6553202" cy="609600"/>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anose="020B0604020202020204" pitchFamily="34" charset="0"/>
              <a:buNone/>
              <a:defRPr sz="2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6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marL="457200" indent="-457200" algn="l"/>
            <a:r>
              <a:rPr lang="en-US" sz="1600" b="1" cap="small" dirty="0">
                <a:solidFill>
                  <a:schemeClr val="accent2"/>
                </a:solidFill>
                <a:latin typeface="Arial" panose="020B0604020202020204" pitchFamily="34" charset="0"/>
                <a:cs typeface="Arial" panose="020B0604020202020204" pitchFamily="34" charset="0"/>
              </a:rPr>
              <a:t>12.4	Creating Pulse Width Modulated Signals </a:t>
            </a:r>
            <a:br>
              <a:rPr lang="en-US" sz="1600" b="1" cap="small" dirty="0">
                <a:solidFill>
                  <a:schemeClr val="accent2"/>
                </a:solidFill>
                <a:latin typeface="Arial" panose="020B0604020202020204" pitchFamily="34" charset="0"/>
                <a:cs typeface="Arial" panose="020B0604020202020204" pitchFamily="34" charset="0"/>
              </a:rPr>
            </a:br>
            <a:r>
              <a:rPr lang="en-US" sz="1600" b="1" cap="small" dirty="0">
                <a:solidFill>
                  <a:schemeClr val="accent2"/>
                </a:solidFill>
                <a:latin typeface="Arial" panose="020B0604020202020204" pitchFamily="34" charset="0"/>
                <a:cs typeface="Arial" panose="020B0604020202020204" pitchFamily="34" charset="0"/>
              </a:rPr>
              <a:t>using Timer Compares</a:t>
            </a:r>
          </a:p>
        </p:txBody>
      </p:sp>
      <p:pic>
        <p:nvPicPr>
          <p:cNvPr id="14" name="Picture 13">
            <a:extLst>
              <a:ext uri="{FF2B5EF4-FFF2-40B4-BE49-F238E27FC236}">
                <a16:creationId xmlns:a16="http://schemas.microsoft.com/office/drawing/2014/main" id="{23BB91CE-92FD-4948-ABC6-7D99E3678380}"/>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0177" r="43030" b="39259"/>
          <a:stretch/>
        </p:blipFill>
        <p:spPr>
          <a:xfrm>
            <a:off x="4267200" y="2940460"/>
            <a:ext cx="1219200" cy="1612490"/>
          </a:xfrm>
          <a:prstGeom prst="rect">
            <a:avLst/>
          </a:prstGeom>
        </p:spPr>
      </p:pic>
      <p:pic>
        <p:nvPicPr>
          <p:cNvPr id="18" name="Picture 17" descr="A close up of a sign&#10;&#10;Description automatically generated">
            <a:extLst>
              <a:ext uri="{FF2B5EF4-FFF2-40B4-BE49-F238E27FC236}">
                <a16:creationId xmlns:a16="http://schemas.microsoft.com/office/drawing/2014/main" id="{FC850F3E-D576-4012-8880-D4C4585D5E2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2000" y="1765895"/>
            <a:ext cx="1937664" cy="2710855"/>
          </a:xfrm>
          <a:prstGeom prst="rect">
            <a:avLst/>
          </a:prstGeom>
        </p:spPr>
      </p:pic>
    </p:spTree>
    <p:extLst>
      <p:ext uri="{BB962C8B-B14F-4D97-AF65-F5344CB8AC3E}">
        <p14:creationId xmlns:p14="http://schemas.microsoft.com/office/powerpoint/2010/main" val="248171309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4857750"/>
            <a:ext cx="6858000" cy="28575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 name="Subtitle 2"/>
          <p:cNvSpPr>
            <a:spLocks noGrp="1"/>
          </p:cNvSpPr>
          <p:nvPr>
            <p:ph type="subTitle" idx="1"/>
          </p:nvPr>
        </p:nvSpPr>
        <p:spPr>
          <a:xfrm>
            <a:off x="2286000" y="4857750"/>
            <a:ext cx="4572000" cy="285751"/>
          </a:xfrm>
        </p:spPr>
        <p:txBody>
          <a:bodyPr>
            <a:noAutofit/>
          </a:bodyPr>
          <a:lstStyle/>
          <a:p>
            <a:r>
              <a:rPr lang="en-US" sz="1000" b="1" cap="small" dirty="0">
                <a:solidFill>
                  <a:schemeClr val="bg1"/>
                </a:solidFill>
                <a:latin typeface="Arial" panose="020B0604020202020204" pitchFamily="34" charset="0"/>
                <a:cs typeface="Arial" panose="020B0604020202020204" pitchFamily="34" charset="0"/>
              </a:rPr>
              <a:t>12.4     Creating Pulse Width Modulated Signals using Timer Compares</a:t>
            </a:r>
          </a:p>
        </p:txBody>
      </p:sp>
      <p:sp>
        <p:nvSpPr>
          <p:cNvPr id="8" name="TextBox 7"/>
          <p:cNvSpPr txBox="1"/>
          <p:nvPr/>
        </p:nvSpPr>
        <p:spPr>
          <a:xfrm>
            <a:off x="0" y="492887"/>
            <a:ext cx="6629400" cy="707886"/>
          </a:xfrm>
          <a:prstGeom prst="rect">
            <a:avLst/>
          </a:prstGeom>
          <a:noFill/>
        </p:spPr>
        <p:txBody>
          <a:bodyPr wrap="square" rtlCol="0">
            <a:spAutoFit/>
          </a:bodyPr>
          <a:lstStyle/>
          <a:p>
            <a:r>
              <a:rPr lang="en-US" sz="2000" b="1" cap="small" dirty="0">
                <a:solidFill>
                  <a:schemeClr val="accent2"/>
                </a:solidFill>
                <a:latin typeface="Arial" panose="020B0604020202020204" pitchFamily="34" charset="0"/>
                <a:cs typeface="Arial" panose="020B0604020202020204" pitchFamily="34" charset="0"/>
              </a:rPr>
              <a:t>Creating Pulse Width Modulated Signals using Timer Compares</a:t>
            </a:r>
            <a:endParaRPr lang="en-US" sz="2200" b="1" cap="small" dirty="0">
              <a:solidFill>
                <a:schemeClr val="accent2"/>
              </a:solidFill>
              <a:latin typeface="Arial" panose="020B0604020202020204" pitchFamily="34" charset="0"/>
              <a:cs typeface="Arial" panose="020B0604020202020204" pitchFamily="34" charset="0"/>
            </a:endParaRPr>
          </a:p>
        </p:txBody>
      </p:sp>
      <p:sp>
        <p:nvSpPr>
          <p:cNvPr id="7" name="Rectangle 6"/>
          <p:cNvSpPr/>
          <p:nvPr/>
        </p:nvSpPr>
        <p:spPr>
          <a:xfrm>
            <a:off x="0" y="1"/>
            <a:ext cx="6858000" cy="47303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 name="Title 1"/>
          <p:cNvSpPr>
            <a:spLocks noGrp="1"/>
          </p:cNvSpPr>
          <p:nvPr>
            <p:ph type="ctrTitle"/>
          </p:nvPr>
        </p:nvSpPr>
        <p:spPr>
          <a:xfrm>
            <a:off x="0" y="11431"/>
            <a:ext cx="6858000" cy="461605"/>
          </a:xfrm>
        </p:spPr>
        <p:txBody>
          <a:bodyPr anchor="ctr">
            <a:noAutofit/>
          </a:bodyPr>
          <a:lstStyle/>
          <a:p>
            <a:pPr algn="l"/>
            <a:r>
              <a:rPr lang="en-US" sz="1600" cap="small" dirty="0">
                <a:solidFill>
                  <a:schemeClr val="bg1"/>
                </a:solidFill>
                <a:latin typeface="Arial" panose="020B0604020202020204" pitchFamily="34" charset="0"/>
                <a:cs typeface="Arial" panose="020B0604020202020204" pitchFamily="34" charset="0"/>
              </a:rPr>
              <a:t>Ch. 12: Introduction to Timers</a:t>
            </a:r>
          </a:p>
        </p:txBody>
      </p:sp>
      <p:sp>
        <p:nvSpPr>
          <p:cNvPr id="10" name="Subtitle 2">
            <a:extLst>
              <a:ext uri="{FF2B5EF4-FFF2-40B4-BE49-F238E27FC236}">
                <a16:creationId xmlns:a16="http://schemas.microsoft.com/office/drawing/2014/main" id="{ED1177CA-0985-4A57-BBCD-F4B239CDFD3A}"/>
              </a:ext>
            </a:extLst>
          </p:cNvPr>
          <p:cNvSpPr txBox="1">
            <a:spLocks/>
          </p:cNvSpPr>
          <p:nvPr/>
        </p:nvSpPr>
        <p:spPr>
          <a:xfrm>
            <a:off x="190500" y="1200773"/>
            <a:ext cx="6667500" cy="2576183"/>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anose="020B0604020202020204" pitchFamily="34" charset="0"/>
              <a:buNone/>
              <a:defRPr sz="2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6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marL="228600" indent="-228600" algn="l">
              <a:buFont typeface="Arial" panose="020B0604020202020204" pitchFamily="34" charset="0"/>
              <a:buChar char="•"/>
            </a:pPr>
            <a:r>
              <a:rPr lang="en-US" sz="1600" b="1" dirty="0">
                <a:solidFill>
                  <a:schemeClr val="accent2"/>
                </a:solidFill>
                <a:latin typeface="Arial" panose="020B0604020202020204" pitchFamily="34" charset="0"/>
                <a:cs typeface="Arial" panose="020B0604020202020204" pitchFamily="34" charset="0"/>
              </a:rPr>
              <a:t>Pulse Width Modulated (PWM) signal</a:t>
            </a:r>
            <a:r>
              <a:rPr lang="en-US" sz="1600" dirty="0">
                <a:solidFill>
                  <a:schemeClr val="accent2"/>
                </a:solidFill>
                <a:latin typeface="Arial" panose="020B0604020202020204" pitchFamily="34" charset="0"/>
                <a:cs typeface="Arial" panose="020B0604020202020204" pitchFamily="34" charset="0"/>
              </a:rPr>
              <a:t> – a popular type of electrical signal that can be generated with timer compares.</a:t>
            </a:r>
          </a:p>
          <a:p>
            <a:pPr marL="228600" indent="-228600" algn="l">
              <a:buFont typeface="Arial" panose="020B0604020202020204" pitchFamily="34" charset="0"/>
              <a:buChar char="•"/>
            </a:pPr>
            <a:endParaRPr lang="en-US" sz="500" b="1" dirty="0">
              <a:solidFill>
                <a:schemeClr val="accent2"/>
              </a:solidFill>
              <a:latin typeface="Arial" panose="020B0604020202020204" pitchFamily="34" charset="0"/>
              <a:cs typeface="Arial" panose="020B0604020202020204" pitchFamily="34" charset="0"/>
            </a:endParaRPr>
          </a:p>
          <a:p>
            <a:pPr marL="228600" indent="-228600" algn="l">
              <a:buFont typeface="Arial" panose="020B0604020202020204" pitchFamily="34" charset="0"/>
              <a:buChar char="•"/>
            </a:pPr>
            <a:r>
              <a:rPr lang="en-US" sz="1600" dirty="0">
                <a:solidFill>
                  <a:schemeClr val="accent2"/>
                </a:solidFill>
                <a:latin typeface="Arial" panose="020B0604020202020204" pitchFamily="34" charset="0"/>
                <a:cs typeface="Arial" panose="020B0604020202020204" pitchFamily="34" charset="0"/>
              </a:rPr>
              <a:t>PWM signals are used for motor control, dimming LEDs, and to communicate information.</a:t>
            </a:r>
          </a:p>
          <a:p>
            <a:pPr marL="228600" indent="-228600" algn="l">
              <a:buFont typeface="Arial" panose="020B0604020202020204" pitchFamily="34" charset="0"/>
              <a:buChar char="•"/>
            </a:pPr>
            <a:endParaRPr lang="en-US" sz="500" dirty="0">
              <a:solidFill>
                <a:schemeClr val="accent2"/>
              </a:solidFill>
              <a:latin typeface="Arial" panose="020B0604020202020204" pitchFamily="34" charset="0"/>
              <a:cs typeface="Arial" panose="020B0604020202020204" pitchFamily="34" charset="0"/>
            </a:endParaRPr>
          </a:p>
          <a:p>
            <a:pPr marL="228600" indent="-228600" algn="l">
              <a:buFont typeface="Arial" panose="020B0604020202020204" pitchFamily="34" charset="0"/>
              <a:buChar char="•"/>
            </a:pPr>
            <a:r>
              <a:rPr lang="en-US" sz="1600" b="1" dirty="0">
                <a:solidFill>
                  <a:schemeClr val="accent2"/>
                </a:solidFill>
                <a:latin typeface="Arial" panose="020B0604020202020204" pitchFamily="34" charset="0"/>
                <a:cs typeface="Arial" panose="020B0604020202020204" pitchFamily="34" charset="0"/>
              </a:rPr>
              <a:t>On Time</a:t>
            </a:r>
            <a:r>
              <a:rPr lang="en-US" sz="1600" dirty="0">
                <a:solidFill>
                  <a:schemeClr val="accent2"/>
                </a:solidFill>
                <a:latin typeface="Arial" panose="020B0604020202020204" pitchFamily="34" charset="0"/>
                <a:cs typeface="Arial" panose="020B0604020202020204" pitchFamily="34" charset="0"/>
              </a:rPr>
              <a:t> – the amount of time that a periodic signal is high</a:t>
            </a:r>
          </a:p>
          <a:p>
            <a:pPr marL="228600" indent="-228600" algn="l">
              <a:buFont typeface="Arial" panose="020B0604020202020204" pitchFamily="34" charset="0"/>
              <a:buChar char="•"/>
            </a:pPr>
            <a:endParaRPr lang="en-US" sz="500" b="1" dirty="0">
              <a:solidFill>
                <a:schemeClr val="accent2"/>
              </a:solidFill>
              <a:latin typeface="Arial" panose="020B0604020202020204" pitchFamily="34" charset="0"/>
              <a:cs typeface="Arial" panose="020B0604020202020204" pitchFamily="34" charset="0"/>
            </a:endParaRPr>
          </a:p>
          <a:p>
            <a:pPr marL="228600" indent="-228600" algn="l">
              <a:buFont typeface="Arial" panose="020B0604020202020204" pitchFamily="34" charset="0"/>
              <a:buChar char="•"/>
            </a:pPr>
            <a:r>
              <a:rPr lang="en-US" sz="1600" b="1" dirty="0">
                <a:solidFill>
                  <a:schemeClr val="accent2"/>
                </a:solidFill>
                <a:latin typeface="Arial" panose="020B0604020202020204" pitchFamily="34" charset="0"/>
                <a:cs typeface="Arial" panose="020B0604020202020204" pitchFamily="34" charset="0"/>
              </a:rPr>
              <a:t>Duty cycle</a:t>
            </a:r>
            <a:r>
              <a:rPr lang="en-US" sz="1600" dirty="0">
                <a:solidFill>
                  <a:schemeClr val="accent2"/>
                </a:solidFill>
                <a:latin typeface="Arial" panose="020B0604020202020204" pitchFamily="34" charset="0"/>
                <a:cs typeface="Arial" panose="020B0604020202020204" pitchFamily="34" charset="0"/>
              </a:rPr>
              <a:t> – the percentage of the period that is high.</a:t>
            </a:r>
            <a:endParaRPr lang="en-US" sz="1600" b="1" dirty="0">
              <a:solidFill>
                <a:schemeClr val="accent2"/>
              </a:solidFill>
              <a:latin typeface="Arial" panose="020B0604020202020204" pitchFamily="34" charset="0"/>
              <a:cs typeface="Arial" panose="020B0604020202020204" pitchFamily="34" charset="0"/>
            </a:endParaRPr>
          </a:p>
        </p:txBody>
      </p:sp>
      <p:pic>
        <p:nvPicPr>
          <p:cNvPr id="19" name="Picture 18" descr="A screenshot of a social media post&#10;&#10;Description automatically generated">
            <a:extLst>
              <a:ext uri="{FF2B5EF4-FFF2-40B4-BE49-F238E27FC236}">
                <a16:creationId xmlns:a16="http://schemas.microsoft.com/office/drawing/2014/main" id="{C139CABB-6250-4F99-833F-30C67FCC90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2475" y="3257550"/>
            <a:ext cx="6435025" cy="1493845"/>
          </a:xfrm>
          <a:prstGeom prst="rect">
            <a:avLst/>
          </a:prstGeom>
        </p:spPr>
      </p:pic>
    </p:spTree>
    <p:extLst>
      <p:ext uri="{BB962C8B-B14F-4D97-AF65-F5344CB8AC3E}">
        <p14:creationId xmlns:p14="http://schemas.microsoft.com/office/powerpoint/2010/main" val="420184331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4857750"/>
            <a:ext cx="6858000" cy="28575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 name="Subtitle 2"/>
          <p:cNvSpPr>
            <a:spLocks noGrp="1"/>
          </p:cNvSpPr>
          <p:nvPr>
            <p:ph type="subTitle" idx="1"/>
          </p:nvPr>
        </p:nvSpPr>
        <p:spPr>
          <a:xfrm>
            <a:off x="2286000" y="4857750"/>
            <a:ext cx="4572000" cy="285751"/>
          </a:xfrm>
        </p:spPr>
        <p:txBody>
          <a:bodyPr>
            <a:noAutofit/>
          </a:bodyPr>
          <a:lstStyle/>
          <a:p>
            <a:r>
              <a:rPr lang="en-US" sz="1000" b="1" cap="small" dirty="0">
                <a:solidFill>
                  <a:schemeClr val="bg1"/>
                </a:solidFill>
                <a:latin typeface="Arial" panose="020B0604020202020204" pitchFamily="34" charset="0"/>
                <a:cs typeface="Arial" panose="020B0604020202020204" pitchFamily="34" charset="0"/>
              </a:rPr>
              <a:t>12.4     Creating Pulse Width Modulated Signals using Timer Compares</a:t>
            </a:r>
          </a:p>
        </p:txBody>
      </p:sp>
      <p:sp>
        <p:nvSpPr>
          <p:cNvPr id="8" name="TextBox 7"/>
          <p:cNvSpPr txBox="1"/>
          <p:nvPr/>
        </p:nvSpPr>
        <p:spPr>
          <a:xfrm>
            <a:off x="0" y="492887"/>
            <a:ext cx="6629400" cy="707886"/>
          </a:xfrm>
          <a:prstGeom prst="rect">
            <a:avLst/>
          </a:prstGeom>
          <a:noFill/>
        </p:spPr>
        <p:txBody>
          <a:bodyPr wrap="square" rtlCol="0">
            <a:spAutoFit/>
          </a:bodyPr>
          <a:lstStyle/>
          <a:p>
            <a:r>
              <a:rPr lang="en-US" sz="2000" b="1" cap="small" dirty="0">
                <a:solidFill>
                  <a:schemeClr val="accent2"/>
                </a:solidFill>
                <a:latin typeface="Arial" panose="020B0604020202020204" pitchFamily="34" charset="0"/>
                <a:cs typeface="Arial" panose="020B0604020202020204" pitchFamily="34" charset="0"/>
              </a:rPr>
              <a:t>Creating Pulse Width Modulated Signals using Timer Compares</a:t>
            </a:r>
            <a:endParaRPr lang="en-US" sz="2200" b="1" cap="small" dirty="0">
              <a:solidFill>
                <a:schemeClr val="accent2"/>
              </a:solidFill>
              <a:latin typeface="Arial" panose="020B0604020202020204" pitchFamily="34" charset="0"/>
              <a:cs typeface="Arial" panose="020B0604020202020204" pitchFamily="34" charset="0"/>
            </a:endParaRPr>
          </a:p>
        </p:txBody>
      </p:sp>
      <p:sp>
        <p:nvSpPr>
          <p:cNvPr id="7" name="Rectangle 6"/>
          <p:cNvSpPr/>
          <p:nvPr/>
        </p:nvSpPr>
        <p:spPr>
          <a:xfrm>
            <a:off x="0" y="1"/>
            <a:ext cx="6858000" cy="47303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 name="Title 1"/>
          <p:cNvSpPr>
            <a:spLocks noGrp="1"/>
          </p:cNvSpPr>
          <p:nvPr>
            <p:ph type="ctrTitle"/>
          </p:nvPr>
        </p:nvSpPr>
        <p:spPr>
          <a:xfrm>
            <a:off x="0" y="11431"/>
            <a:ext cx="6858000" cy="461605"/>
          </a:xfrm>
        </p:spPr>
        <p:txBody>
          <a:bodyPr anchor="ctr">
            <a:noAutofit/>
          </a:bodyPr>
          <a:lstStyle/>
          <a:p>
            <a:pPr algn="l"/>
            <a:r>
              <a:rPr lang="en-US" sz="1600" cap="small" dirty="0">
                <a:solidFill>
                  <a:schemeClr val="bg1"/>
                </a:solidFill>
                <a:latin typeface="Arial" panose="020B0604020202020204" pitchFamily="34" charset="0"/>
                <a:cs typeface="Arial" panose="020B0604020202020204" pitchFamily="34" charset="0"/>
              </a:rPr>
              <a:t>Ch. 12: Introduction to Timers</a:t>
            </a:r>
          </a:p>
        </p:txBody>
      </p:sp>
      <p:sp>
        <p:nvSpPr>
          <p:cNvPr id="10" name="Subtitle 2">
            <a:extLst>
              <a:ext uri="{FF2B5EF4-FFF2-40B4-BE49-F238E27FC236}">
                <a16:creationId xmlns:a16="http://schemas.microsoft.com/office/drawing/2014/main" id="{ED1177CA-0985-4A57-BBCD-F4B239CDFD3A}"/>
              </a:ext>
            </a:extLst>
          </p:cNvPr>
          <p:cNvSpPr txBox="1">
            <a:spLocks/>
          </p:cNvSpPr>
          <p:nvPr/>
        </p:nvSpPr>
        <p:spPr>
          <a:xfrm>
            <a:off x="190500" y="1200773"/>
            <a:ext cx="6667500" cy="2576183"/>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anose="020B0604020202020204" pitchFamily="34" charset="0"/>
              <a:buNone/>
              <a:defRPr sz="2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6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marL="228600" indent="-228600" algn="l">
              <a:buFont typeface="Arial" panose="020B0604020202020204" pitchFamily="34" charset="0"/>
              <a:buChar char="•"/>
            </a:pPr>
            <a:r>
              <a:rPr lang="en-US" sz="1600" dirty="0">
                <a:solidFill>
                  <a:schemeClr val="accent2"/>
                </a:solidFill>
                <a:latin typeface="Arial" panose="020B0604020202020204" pitchFamily="34" charset="0"/>
                <a:cs typeface="Arial" panose="020B0604020202020204" pitchFamily="34" charset="0"/>
              </a:rPr>
              <a:t>A PWM can be created using the </a:t>
            </a:r>
            <a:r>
              <a:rPr lang="en-US" sz="1600" dirty="0" err="1">
                <a:solidFill>
                  <a:schemeClr val="accent2"/>
                </a:solidFill>
                <a:latin typeface="Arial" panose="020B0604020202020204" pitchFamily="34" charset="0"/>
                <a:cs typeface="Arial" panose="020B0604020202020204" pitchFamily="34" charset="0"/>
              </a:rPr>
              <a:t>Timer_B</a:t>
            </a:r>
            <a:r>
              <a:rPr lang="en-US" sz="1600" dirty="0">
                <a:solidFill>
                  <a:schemeClr val="accent2"/>
                </a:solidFill>
                <a:latin typeface="Arial" panose="020B0604020202020204" pitchFamily="34" charset="0"/>
                <a:cs typeface="Arial" panose="020B0604020202020204" pitchFamily="34" charset="0"/>
              </a:rPr>
              <a:t> system by setting up two compare registers – CCR0 and CCR1.</a:t>
            </a:r>
          </a:p>
          <a:p>
            <a:pPr marL="228600" indent="-228600" algn="l">
              <a:buFont typeface="Arial" panose="020B0604020202020204" pitchFamily="34" charset="0"/>
              <a:buChar char="•"/>
            </a:pPr>
            <a:endParaRPr lang="en-US" sz="600" dirty="0">
              <a:solidFill>
                <a:schemeClr val="accent2"/>
              </a:solidFill>
              <a:latin typeface="Arial" panose="020B0604020202020204" pitchFamily="34" charset="0"/>
              <a:cs typeface="Arial" panose="020B0604020202020204" pitchFamily="34" charset="0"/>
            </a:endParaRPr>
          </a:p>
          <a:p>
            <a:pPr marL="228600" indent="-228600" algn="l">
              <a:buFont typeface="Arial" panose="020B0604020202020204" pitchFamily="34" charset="0"/>
              <a:buChar char="•"/>
            </a:pPr>
            <a:r>
              <a:rPr lang="en-US" sz="1600" dirty="0">
                <a:solidFill>
                  <a:schemeClr val="accent2"/>
                </a:solidFill>
                <a:latin typeface="Arial" panose="020B0604020202020204" pitchFamily="34" charset="0"/>
                <a:cs typeface="Arial" panose="020B0604020202020204" pitchFamily="34" charset="0"/>
              </a:rPr>
              <a:t>CCR0 – holds the count value corresponding to the period of the PWM signal.</a:t>
            </a:r>
          </a:p>
          <a:p>
            <a:pPr marL="228600" indent="-228600" algn="l">
              <a:buFont typeface="Arial" panose="020B0604020202020204" pitchFamily="34" charset="0"/>
              <a:buChar char="•"/>
            </a:pPr>
            <a:endParaRPr lang="en-US" sz="600" dirty="0">
              <a:solidFill>
                <a:schemeClr val="accent2"/>
              </a:solidFill>
              <a:latin typeface="Arial" panose="020B0604020202020204" pitchFamily="34" charset="0"/>
              <a:cs typeface="Arial" panose="020B0604020202020204" pitchFamily="34" charset="0"/>
            </a:endParaRPr>
          </a:p>
          <a:p>
            <a:pPr marL="228600" indent="-228600" algn="l">
              <a:buFont typeface="Arial" panose="020B0604020202020204" pitchFamily="34" charset="0"/>
              <a:buChar char="•"/>
            </a:pPr>
            <a:r>
              <a:rPr lang="en-US" sz="1600" dirty="0">
                <a:solidFill>
                  <a:schemeClr val="accent2"/>
                </a:solidFill>
                <a:latin typeface="Arial" panose="020B0604020202020204" pitchFamily="34" charset="0"/>
                <a:cs typeface="Arial" panose="020B0604020202020204" pitchFamily="34" charset="0"/>
              </a:rPr>
              <a:t>CCR1 - holds the count value corresponding to the amount of on time that is desired.</a:t>
            </a:r>
          </a:p>
          <a:p>
            <a:pPr marL="228600" indent="-228600" algn="l">
              <a:buFont typeface="Arial" panose="020B0604020202020204" pitchFamily="34" charset="0"/>
              <a:buChar char="•"/>
            </a:pPr>
            <a:endParaRPr lang="en-US" sz="1600" dirty="0">
              <a:solidFill>
                <a:schemeClr val="accent2"/>
              </a:solidFill>
              <a:latin typeface="Arial" panose="020B0604020202020204" pitchFamily="34" charset="0"/>
              <a:cs typeface="Arial" panose="020B0604020202020204" pitchFamily="34" charset="0"/>
            </a:endParaRPr>
          </a:p>
        </p:txBody>
      </p:sp>
      <p:pic>
        <p:nvPicPr>
          <p:cNvPr id="19" name="Picture 18" descr="A screenshot of a social media post&#10;&#10;Description automatically generated">
            <a:extLst>
              <a:ext uri="{FF2B5EF4-FFF2-40B4-BE49-F238E27FC236}">
                <a16:creationId xmlns:a16="http://schemas.microsoft.com/office/drawing/2014/main" id="{987E3B6F-BA69-4908-B6BF-3AD10954AC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2475" y="3257550"/>
            <a:ext cx="6435025" cy="1493845"/>
          </a:xfrm>
          <a:prstGeom prst="rect">
            <a:avLst/>
          </a:prstGeom>
        </p:spPr>
      </p:pic>
    </p:spTree>
    <p:extLst>
      <p:ext uri="{BB962C8B-B14F-4D97-AF65-F5344CB8AC3E}">
        <p14:creationId xmlns:p14="http://schemas.microsoft.com/office/powerpoint/2010/main" val="152375369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4857750"/>
            <a:ext cx="6858000" cy="28575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 name="Subtitle 2"/>
          <p:cNvSpPr>
            <a:spLocks noGrp="1"/>
          </p:cNvSpPr>
          <p:nvPr>
            <p:ph type="subTitle" idx="1"/>
          </p:nvPr>
        </p:nvSpPr>
        <p:spPr>
          <a:xfrm>
            <a:off x="2286000" y="4857750"/>
            <a:ext cx="4572000" cy="285751"/>
          </a:xfrm>
        </p:spPr>
        <p:txBody>
          <a:bodyPr>
            <a:noAutofit/>
          </a:bodyPr>
          <a:lstStyle/>
          <a:p>
            <a:r>
              <a:rPr lang="en-US" sz="1000" b="1" cap="small" dirty="0">
                <a:solidFill>
                  <a:schemeClr val="bg1"/>
                </a:solidFill>
                <a:latin typeface="Arial" panose="020B0604020202020204" pitchFamily="34" charset="0"/>
                <a:cs typeface="Arial" panose="020B0604020202020204" pitchFamily="34" charset="0"/>
              </a:rPr>
              <a:t>12.4     Creating Pulse Width Modulated Signals using Timer Compares</a:t>
            </a:r>
          </a:p>
        </p:txBody>
      </p:sp>
      <p:sp>
        <p:nvSpPr>
          <p:cNvPr id="8" name="TextBox 7"/>
          <p:cNvSpPr txBox="1"/>
          <p:nvPr/>
        </p:nvSpPr>
        <p:spPr>
          <a:xfrm>
            <a:off x="0" y="492887"/>
            <a:ext cx="6629400" cy="707886"/>
          </a:xfrm>
          <a:prstGeom prst="rect">
            <a:avLst/>
          </a:prstGeom>
          <a:noFill/>
        </p:spPr>
        <p:txBody>
          <a:bodyPr wrap="square" rtlCol="0">
            <a:spAutoFit/>
          </a:bodyPr>
          <a:lstStyle/>
          <a:p>
            <a:r>
              <a:rPr lang="en-US" sz="2000" b="1" cap="small" dirty="0">
                <a:solidFill>
                  <a:schemeClr val="accent2"/>
                </a:solidFill>
                <a:latin typeface="Arial" panose="020B0604020202020204" pitchFamily="34" charset="0"/>
                <a:cs typeface="Arial" panose="020B0604020202020204" pitchFamily="34" charset="0"/>
              </a:rPr>
              <a:t>Creating Pulse Width Modulated Signals using Timer Compares</a:t>
            </a:r>
            <a:endParaRPr lang="en-US" sz="2200" b="1" cap="small" dirty="0">
              <a:solidFill>
                <a:schemeClr val="accent2"/>
              </a:solidFill>
              <a:latin typeface="Arial" panose="020B0604020202020204" pitchFamily="34" charset="0"/>
              <a:cs typeface="Arial" panose="020B0604020202020204" pitchFamily="34" charset="0"/>
            </a:endParaRPr>
          </a:p>
        </p:txBody>
      </p:sp>
      <p:sp>
        <p:nvSpPr>
          <p:cNvPr id="7" name="Rectangle 6"/>
          <p:cNvSpPr/>
          <p:nvPr/>
        </p:nvSpPr>
        <p:spPr>
          <a:xfrm>
            <a:off x="0" y="1"/>
            <a:ext cx="6858000" cy="47303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 name="Title 1"/>
          <p:cNvSpPr>
            <a:spLocks noGrp="1"/>
          </p:cNvSpPr>
          <p:nvPr>
            <p:ph type="ctrTitle"/>
          </p:nvPr>
        </p:nvSpPr>
        <p:spPr>
          <a:xfrm>
            <a:off x="0" y="11431"/>
            <a:ext cx="6858000" cy="461605"/>
          </a:xfrm>
        </p:spPr>
        <p:txBody>
          <a:bodyPr anchor="ctr">
            <a:noAutofit/>
          </a:bodyPr>
          <a:lstStyle/>
          <a:p>
            <a:pPr algn="l"/>
            <a:r>
              <a:rPr lang="en-US" sz="1600" cap="small" dirty="0">
                <a:solidFill>
                  <a:schemeClr val="bg1"/>
                </a:solidFill>
                <a:latin typeface="Arial" panose="020B0604020202020204" pitchFamily="34" charset="0"/>
                <a:cs typeface="Arial" panose="020B0604020202020204" pitchFamily="34" charset="0"/>
              </a:rPr>
              <a:t>Ch. 12: Introduction to Timers</a:t>
            </a:r>
          </a:p>
        </p:txBody>
      </p:sp>
      <p:sp>
        <p:nvSpPr>
          <p:cNvPr id="10" name="Subtitle 2">
            <a:extLst>
              <a:ext uri="{FF2B5EF4-FFF2-40B4-BE49-F238E27FC236}">
                <a16:creationId xmlns:a16="http://schemas.microsoft.com/office/drawing/2014/main" id="{ED1177CA-0985-4A57-BBCD-F4B239CDFD3A}"/>
              </a:ext>
            </a:extLst>
          </p:cNvPr>
          <p:cNvSpPr txBox="1">
            <a:spLocks/>
          </p:cNvSpPr>
          <p:nvPr/>
        </p:nvSpPr>
        <p:spPr>
          <a:xfrm>
            <a:off x="190500" y="1200773"/>
            <a:ext cx="6667500" cy="2576183"/>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anose="020B0604020202020204" pitchFamily="34" charset="0"/>
              <a:buNone/>
              <a:defRPr sz="2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6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marL="228600" indent="-228600" algn="l">
              <a:buFont typeface="Arial" panose="020B0604020202020204" pitchFamily="34" charset="0"/>
              <a:buChar char="•"/>
            </a:pPr>
            <a:endParaRPr lang="en-US" sz="1600" dirty="0">
              <a:solidFill>
                <a:schemeClr val="accent2"/>
              </a:solidFill>
              <a:latin typeface="Arial" panose="020B0604020202020204" pitchFamily="34" charset="0"/>
              <a:cs typeface="Arial" panose="020B0604020202020204" pitchFamily="34" charset="0"/>
            </a:endParaRPr>
          </a:p>
          <a:p>
            <a:pPr marL="228600" indent="-228600" algn="l">
              <a:buFont typeface="Arial" panose="020B0604020202020204" pitchFamily="34" charset="0"/>
              <a:buChar char="•"/>
            </a:pPr>
            <a:endParaRPr lang="en-US" sz="1600" dirty="0">
              <a:solidFill>
                <a:schemeClr val="accent2"/>
              </a:solidFill>
              <a:latin typeface="Arial" panose="020B0604020202020204" pitchFamily="34" charset="0"/>
              <a:cs typeface="Arial" panose="020B0604020202020204" pitchFamily="34" charset="0"/>
            </a:endParaRPr>
          </a:p>
          <a:p>
            <a:pPr marL="228600" indent="-228600" algn="l">
              <a:buFont typeface="Arial" panose="020B0604020202020204" pitchFamily="34" charset="0"/>
              <a:buChar char="•"/>
            </a:pPr>
            <a:endParaRPr lang="en-US" sz="1600" dirty="0">
              <a:solidFill>
                <a:schemeClr val="accent2"/>
              </a:solidFill>
              <a:latin typeface="Arial" panose="020B0604020202020204" pitchFamily="34" charset="0"/>
              <a:cs typeface="Arial" panose="020B0604020202020204" pitchFamily="34" charset="0"/>
            </a:endParaRPr>
          </a:p>
        </p:txBody>
      </p:sp>
      <p:pic>
        <p:nvPicPr>
          <p:cNvPr id="5" name="Picture 4" descr="A close up of a map&#10;&#10;Description automatically generated">
            <a:extLst>
              <a:ext uri="{FF2B5EF4-FFF2-40B4-BE49-F238E27FC236}">
                <a16:creationId xmlns:a16="http://schemas.microsoft.com/office/drawing/2014/main" id="{05C48CDA-3317-4868-946A-964FE5AC33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200" y="1108709"/>
            <a:ext cx="5120640" cy="3749040"/>
          </a:xfrm>
          <a:prstGeom prst="rect">
            <a:avLst/>
          </a:prstGeom>
        </p:spPr>
      </p:pic>
    </p:spTree>
    <p:extLst>
      <p:ext uri="{BB962C8B-B14F-4D97-AF65-F5344CB8AC3E}">
        <p14:creationId xmlns:p14="http://schemas.microsoft.com/office/powerpoint/2010/main" val="28869927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4857750"/>
            <a:ext cx="6858000" cy="28575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 name="Subtitle 2"/>
          <p:cNvSpPr>
            <a:spLocks noGrp="1"/>
          </p:cNvSpPr>
          <p:nvPr>
            <p:ph type="subTitle" idx="1"/>
          </p:nvPr>
        </p:nvSpPr>
        <p:spPr>
          <a:xfrm>
            <a:off x="5257800" y="4846320"/>
            <a:ext cx="1600200" cy="285750"/>
          </a:xfrm>
        </p:spPr>
        <p:txBody>
          <a:bodyPr>
            <a:noAutofit/>
          </a:bodyPr>
          <a:lstStyle/>
          <a:p>
            <a:r>
              <a:rPr lang="en-US" sz="1000" b="1" cap="small" dirty="0">
                <a:solidFill>
                  <a:schemeClr val="bg1"/>
                </a:solidFill>
                <a:latin typeface="Arial" panose="020B0604020202020204" pitchFamily="34" charset="0"/>
                <a:cs typeface="Arial" panose="020B0604020202020204" pitchFamily="34" charset="0"/>
              </a:rPr>
              <a:t>12.1     Timer Overview</a:t>
            </a:r>
          </a:p>
        </p:txBody>
      </p:sp>
      <p:sp>
        <p:nvSpPr>
          <p:cNvPr id="8" name="TextBox 7"/>
          <p:cNvSpPr txBox="1"/>
          <p:nvPr/>
        </p:nvSpPr>
        <p:spPr>
          <a:xfrm>
            <a:off x="0" y="492887"/>
            <a:ext cx="6629400" cy="707886"/>
          </a:xfrm>
          <a:prstGeom prst="rect">
            <a:avLst/>
          </a:prstGeom>
          <a:noFill/>
        </p:spPr>
        <p:txBody>
          <a:bodyPr wrap="square" rtlCol="0">
            <a:spAutoFit/>
          </a:bodyPr>
          <a:lstStyle/>
          <a:p>
            <a:r>
              <a:rPr lang="en-US" sz="2000" b="1" cap="small" dirty="0">
                <a:solidFill>
                  <a:schemeClr val="accent2"/>
                </a:solidFill>
                <a:latin typeface="Arial" panose="020B0604020202020204" pitchFamily="34" charset="0"/>
                <a:cs typeface="Arial" panose="020B0604020202020204" pitchFamily="34" charset="0"/>
              </a:rPr>
              <a:t>Example: Calculating the Time Elapsed Between 2223</a:t>
            </a:r>
            <a:r>
              <a:rPr lang="en-US" sz="2000" b="1" dirty="0">
                <a:solidFill>
                  <a:schemeClr val="accent2"/>
                </a:solidFill>
                <a:latin typeface="Arial" panose="020B0604020202020204" pitchFamily="34" charset="0"/>
                <a:cs typeface="Arial" panose="020B0604020202020204" pitchFamily="34" charset="0"/>
              </a:rPr>
              <a:t>h</a:t>
            </a:r>
            <a:r>
              <a:rPr lang="en-US" sz="2000" b="1" cap="small" dirty="0">
                <a:solidFill>
                  <a:schemeClr val="accent2"/>
                </a:solidFill>
                <a:latin typeface="Arial" panose="020B0604020202020204" pitchFamily="34" charset="0"/>
                <a:cs typeface="Arial" panose="020B0604020202020204" pitchFamily="34" charset="0"/>
              </a:rPr>
              <a:t> and 999A</a:t>
            </a:r>
            <a:r>
              <a:rPr lang="en-US" sz="2000" b="1" dirty="0">
                <a:solidFill>
                  <a:schemeClr val="accent2"/>
                </a:solidFill>
                <a:latin typeface="Arial" panose="020B0604020202020204" pitchFamily="34" charset="0"/>
                <a:cs typeface="Arial" panose="020B0604020202020204" pitchFamily="34" charset="0"/>
              </a:rPr>
              <a:t>h</a:t>
            </a:r>
            <a:endParaRPr lang="en-US" sz="2200" b="1" dirty="0">
              <a:solidFill>
                <a:schemeClr val="accent2"/>
              </a:solidFill>
              <a:latin typeface="Arial" panose="020B0604020202020204" pitchFamily="34" charset="0"/>
              <a:cs typeface="Arial" panose="020B0604020202020204" pitchFamily="34" charset="0"/>
            </a:endParaRPr>
          </a:p>
        </p:txBody>
      </p:sp>
      <p:sp>
        <p:nvSpPr>
          <p:cNvPr id="7" name="Rectangle 6"/>
          <p:cNvSpPr/>
          <p:nvPr/>
        </p:nvSpPr>
        <p:spPr>
          <a:xfrm>
            <a:off x="0" y="1"/>
            <a:ext cx="6858000" cy="47303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 name="Title 1"/>
          <p:cNvSpPr>
            <a:spLocks noGrp="1"/>
          </p:cNvSpPr>
          <p:nvPr>
            <p:ph type="ctrTitle"/>
          </p:nvPr>
        </p:nvSpPr>
        <p:spPr>
          <a:xfrm>
            <a:off x="0" y="11431"/>
            <a:ext cx="6858000" cy="461605"/>
          </a:xfrm>
        </p:spPr>
        <p:txBody>
          <a:bodyPr anchor="ctr">
            <a:noAutofit/>
          </a:bodyPr>
          <a:lstStyle/>
          <a:p>
            <a:pPr algn="l"/>
            <a:r>
              <a:rPr lang="en-US" sz="1600" cap="small" dirty="0">
                <a:solidFill>
                  <a:schemeClr val="bg1"/>
                </a:solidFill>
                <a:latin typeface="Arial" panose="020B0604020202020204" pitchFamily="34" charset="0"/>
                <a:cs typeface="Arial" panose="020B0604020202020204" pitchFamily="34" charset="0"/>
              </a:rPr>
              <a:t>Ch. 12: Introduction to Timers</a:t>
            </a:r>
          </a:p>
        </p:txBody>
      </p:sp>
      <p:pic>
        <p:nvPicPr>
          <p:cNvPr id="20" name="Picture 19">
            <a:extLst>
              <a:ext uri="{FF2B5EF4-FFF2-40B4-BE49-F238E27FC236}">
                <a16:creationId xmlns:a16="http://schemas.microsoft.com/office/drawing/2014/main" id="{79083580-3E6C-4B6B-AE29-9D6A4D999B4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28600" y="1430680"/>
            <a:ext cx="6477000" cy="2893670"/>
          </a:xfrm>
          <a:prstGeom prst="rect">
            <a:avLst/>
          </a:prstGeom>
        </p:spPr>
      </p:pic>
    </p:spTree>
    <p:extLst>
      <p:ext uri="{BB962C8B-B14F-4D97-AF65-F5344CB8AC3E}">
        <p14:creationId xmlns:p14="http://schemas.microsoft.com/office/powerpoint/2010/main" val="261835578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4857750"/>
            <a:ext cx="6858000" cy="28575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 name="Subtitle 2"/>
          <p:cNvSpPr>
            <a:spLocks noGrp="1"/>
          </p:cNvSpPr>
          <p:nvPr>
            <p:ph type="subTitle" idx="1"/>
          </p:nvPr>
        </p:nvSpPr>
        <p:spPr>
          <a:xfrm>
            <a:off x="2286000" y="4857750"/>
            <a:ext cx="4572000" cy="285751"/>
          </a:xfrm>
        </p:spPr>
        <p:txBody>
          <a:bodyPr>
            <a:noAutofit/>
          </a:bodyPr>
          <a:lstStyle/>
          <a:p>
            <a:r>
              <a:rPr lang="en-US" sz="1000" b="1" cap="small" dirty="0">
                <a:solidFill>
                  <a:schemeClr val="bg1"/>
                </a:solidFill>
                <a:latin typeface="Arial" panose="020B0604020202020204" pitchFamily="34" charset="0"/>
                <a:cs typeface="Arial" panose="020B0604020202020204" pitchFamily="34" charset="0"/>
              </a:rPr>
              <a:t>12.4     Creating Pulse Width Modulated Signals using Timer Compares</a:t>
            </a:r>
          </a:p>
        </p:txBody>
      </p:sp>
      <p:sp>
        <p:nvSpPr>
          <p:cNvPr id="8" name="TextBox 7"/>
          <p:cNvSpPr txBox="1"/>
          <p:nvPr/>
        </p:nvSpPr>
        <p:spPr>
          <a:xfrm>
            <a:off x="0" y="492887"/>
            <a:ext cx="6629400" cy="707886"/>
          </a:xfrm>
          <a:prstGeom prst="rect">
            <a:avLst/>
          </a:prstGeom>
          <a:noFill/>
        </p:spPr>
        <p:txBody>
          <a:bodyPr wrap="square" rtlCol="0">
            <a:spAutoFit/>
          </a:bodyPr>
          <a:lstStyle/>
          <a:p>
            <a:r>
              <a:rPr lang="en-US" sz="2000" b="1" cap="small" dirty="0">
                <a:solidFill>
                  <a:schemeClr val="accent2"/>
                </a:solidFill>
                <a:latin typeface="Arial" panose="020B0604020202020204" pitchFamily="34" charset="0"/>
                <a:cs typeface="Arial" panose="020B0604020202020204" pitchFamily="34" charset="0"/>
              </a:rPr>
              <a:t>Ex: Flashing LED1 with a 5% Duty Cycle PWM Using Multiple Compares</a:t>
            </a:r>
            <a:endParaRPr lang="en-US" sz="2200" b="1" cap="small" dirty="0">
              <a:solidFill>
                <a:schemeClr val="accent2"/>
              </a:solidFill>
              <a:latin typeface="Arial" panose="020B0604020202020204" pitchFamily="34" charset="0"/>
              <a:cs typeface="Arial" panose="020B0604020202020204" pitchFamily="34" charset="0"/>
            </a:endParaRPr>
          </a:p>
        </p:txBody>
      </p:sp>
      <p:sp>
        <p:nvSpPr>
          <p:cNvPr id="7" name="Rectangle 6"/>
          <p:cNvSpPr/>
          <p:nvPr/>
        </p:nvSpPr>
        <p:spPr>
          <a:xfrm>
            <a:off x="0" y="1"/>
            <a:ext cx="6858000" cy="47303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 name="Title 1"/>
          <p:cNvSpPr>
            <a:spLocks noGrp="1"/>
          </p:cNvSpPr>
          <p:nvPr>
            <p:ph type="ctrTitle"/>
          </p:nvPr>
        </p:nvSpPr>
        <p:spPr>
          <a:xfrm>
            <a:off x="0" y="11431"/>
            <a:ext cx="6858000" cy="461605"/>
          </a:xfrm>
        </p:spPr>
        <p:txBody>
          <a:bodyPr anchor="ctr">
            <a:noAutofit/>
          </a:bodyPr>
          <a:lstStyle/>
          <a:p>
            <a:pPr algn="l"/>
            <a:r>
              <a:rPr lang="en-US" sz="1600" cap="small" dirty="0">
                <a:solidFill>
                  <a:schemeClr val="bg1"/>
                </a:solidFill>
                <a:latin typeface="Arial" panose="020B0604020202020204" pitchFamily="34" charset="0"/>
                <a:cs typeface="Arial" panose="020B0604020202020204" pitchFamily="34" charset="0"/>
              </a:rPr>
              <a:t>Ch. 12: Introduction to Timers</a:t>
            </a:r>
          </a:p>
        </p:txBody>
      </p:sp>
      <p:sp>
        <p:nvSpPr>
          <p:cNvPr id="10" name="Subtitle 2">
            <a:extLst>
              <a:ext uri="{FF2B5EF4-FFF2-40B4-BE49-F238E27FC236}">
                <a16:creationId xmlns:a16="http://schemas.microsoft.com/office/drawing/2014/main" id="{ED1177CA-0985-4A57-BBCD-F4B239CDFD3A}"/>
              </a:ext>
            </a:extLst>
          </p:cNvPr>
          <p:cNvSpPr txBox="1">
            <a:spLocks/>
          </p:cNvSpPr>
          <p:nvPr/>
        </p:nvSpPr>
        <p:spPr>
          <a:xfrm>
            <a:off x="190500" y="1200773"/>
            <a:ext cx="6667500" cy="2576183"/>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anose="020B0604020202020204" pitchFamily="34" charset="0"/>
              <a:buNone/>
              <a:defRPr sz="2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6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marL="228600" indent="-228600" algn="l">
              <a:buFont typeface="Arial" panose="020B0604020202020204" pitchFamily="34" charset="0"/>
              <a:buChar char="•"/>
            </a:pPr>
            <a:endParaRPr lang="en-US" sz="1600" dirty="0">
              <a:solidFill>
                <a:schemeClr val="accent2"/>
              </a:solidFill>
              <a:latin typeface="Arial" panose="020B0604020202020204" pitchFamily="34" charset="0"/>
              <a:cs typeface="Arial" panose="020B0604020202020204" pitchFamily="34" charset="0"/>
            </a:endParaRPr>
          </a:p>
          <a:p>
            <a:pPr marL="228600" indent="-228600" algn="l">
              <a:buFont typeface="Arial" panose="020B0604020202020204" pitchFamily="34" charset="0"/>
              <a:buChar char="•"/>
            </a:pPr>
            <a:endParaRPr lang="en-US" sz="1600" dirty="0">
              <a:solidFill>
                <a:schemeClr val="accent2"/>
              </a:solidFill>
              <a:latin typeface="Arial" panose="020B0604020202020204" pitchFamily="34" charset="0"/>
              <a:cs typeface="Arial" panose="020B0604020202020204" pitchFamily="34" charset="0"/>
            </a:endParaRPr>
          </a:p>
          <a:p>
            <a:pPr marL="228600" indent="-228600" algn="l">
              <a:buFont typeface="Arial" panose="020B0604020202020204" pitchFamily="34" charset="0"/>
              <a:buChar char="•"/>
            </a:pPr>
            <a:endParaRPr lang="en-US" sz="1600" dirty="0">
              <a:solidFill>
                <a:schemeClr val="accent2"/>
              </a:solidFill>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05C48CDA-3317-4868-946A-964FE5AC3373}"/>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898540" y="1108709"/>
            <a:ext cx="4999960" cy="3749040"/>
          </a:xfrm>
          <a:prstGeom prst="rect">
            <a:avLst/>
          </a:prstGeom>
        </p:spPr>
      </p:pic>
    </p:spTree>
    <p:extLst>
      <p:ext uri="{BB962C8B-B14F-4D97-AF65-F5344CB8AC3E}">
        <p14:creationId xmlns:p14="http://schemas.microsoft.com/office/powerpoint/2010/main" val="412379598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4857750"/>
            <a:ext cx="6858000" cy="28575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 name="Subtitle 2"/>
          <p:cNvSpPr>
            <a:spLocks noGrp="1"/>
          </p:cNvSpPr>
          <p:nvPr>
            <p:ph type="subTitle" idx="1"/>
          </p:nvPr>
        </p:nvSpPr>
        <p:spPr>
          <a:xfrm>
            <a:off x="2286000" y="4857750"/>
            <a:ext cx="4572000" cy="285751"/>
          </a:xfrm>
        </p:spPr>
        <p:txBody>
          <a:bodyPr>
            <a:noAutofit/>
          </a:bodyPr>
          <a:lstStyle/>
          <a:p>
            <a:r>
              <a:rPr lang="en-US" sz="1000" b="1" cap="small" dirty="0">
                <a:solidFill>
                  <a:schemeClr val="bg1"/>
                </a:solidFill>
                <a:latin typeface="Arial" panose="020B0604020202020204" pitchFamily="34" charset="0"/>
                <a:cs typeface="Arial" panose="020B0604020202020204" pitchFamily="34" charset="0"/>
              </a:rPr>
              <a:t>12.4     Creating Pulse Width Modulated Signals using Timer Compares</a:t>
            </a:r>
          </a:p>
        </p:txBody>
      </p:sp>
      <p:sp>
        <p:nvSpPr>
          <p:cNvPr id="8" name="TextBox 7"/>
          <p:cNvSpPr txBox="1"/>
          <p:nvPr/>
        </p:nvSpPr>
        <p:spPr>
          <a:xfrm>
            <a:off x="0" y="492887"/>
            <a:ext cx="6629400" cy="707886"/>
          </a:xfrm>
          <a:prstGeom prst="rect">
            <a:avLst/>
          </a:prstGeom>
          <a:noFill/>
        </p:spPr>
        <p:txBody>
          <a:bodyPr wrap="square" rtlCol="0">
            <a:spAutoFit/>
          </a:bodyPr>
          <a:lstStyle/>
          <a:p>
            <a:r>
              <a:rPr lang="en-US" sz="2000" b="1" cap="small" dirty="0">
                <a:solidFill>
                  <a:schemeClr val="accent2"/>
                </a:solidFill>
                <a:latin typeface="Arial" panose="020B0604020202020204" pitchFamily="34" charset="0"/>
                <a:cs typeface="Arial" panose="020B0604020202020204" pitchFamily="34" charset="0"/>
              </a:rPr>
              <a:t>Ex: Flashing LED1 with a 5% Duty Cycle PWM Using Multiple Compares</a:t>
            </a:r>
            <a:endParaRPr lang="en-US" sz="2200" b="1" cap="small" dirty="0">
              <a:solidFill>
                <a:schemeClr val="accent2"/>
              </a:solidFill>
              <a:latin typeface="Arial" panose="020B0604020202020204" pitchFamily="34" charset="0"/>
              <a:cs typeface="Arial" panose="020B0604020202020204" pitchFamily="34" charset="0"/>
            </a:endParaRPr>
          </a:p>
        </p:txBody>
      </p:sp>
      <p:sp>
        <p:nvSpPr>
          <p:cNvPr id="7" name="Rectangle 6"/>
          <p:cNvSpPr/>
          <p:nvPr/>
        </p:nvSpPr>
        <p:spPr>
          <a:xfrm>
            <a:off x="0" y="1"/>
            <a:ext cx="6858000" cy="47303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 name="Title 1"/>
          <p:cNvSpPr>
            <a:spLocks noGrp="1"/>
          </p:cNvSpPr>
          <p:nvPr>
            <p:ph type="ctrTitle"/>
          </p:nvPr>
        </p:nvSpPr>
        <p:spPr>
          <a:xfrm>
            <a:off x="0" y="11431"/>
            <a:ext cx="6858000" cy="461605"/>
          </a:xfrm>
        </p:spPr>
        <p:txBody>
          <a:bodyPr anchor="ctr">
            <a:noAutofit/>
          </a:bodyPr>
          <a:lstStyle/>
          <a:p>
            <a:pPr algn="l"/>
            <a:r>
              <a:rPr lang="en-US" sz="1600" cap="small" dirty="0">
                <a:solidFill>
                  <a:schemeClr val="bg1"/>
                </a:solidFill>
                <a:latin typeface="Arial" panose="020B0604020202020204" pitchFamily="34" charset="0"/>
                <a:cs typeface="Arial" panose="020B0604020202020204" pitchFamily="34" charset="0"/>
              </a:rPr>
              <a:t>Ch. 12: Introduction to Timers</a:t>
            </a:r>
          </a:p>
        </p:txBody>
      </p:sp>
      <p:sp>
        <p:nvSpPr>
          <p:cNvPr id="10" name="Subtitle 2">
            <a:extLst>
              <a:ext uri="{FF2B5EF4-FFF2-40B4-BE49-F238E27FC236}">
                <a16:creationId xmlns:a16="http://schemas.microsoft.com/office/drawing/2014/main" id="{ED1177CA-0985-4A57-BBCD-F4B239CDFD3A}"/>
              </a:ext>
            </a:extLst>
          </p:cNvPr>
          <p:cNvSpPr txBox="1">
            <a:spLocks/>
          </p:cNvSpPr>
          <p:nvPr/>
        </p:nvSpPr>
        <p:spPr>
          <a:xfrm>
            <a:off x="190500" y="1200773"/>
            <a:ext cx="6667500" cy="2576183"/>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anose="020B0604020202020204" pitchFamily="34" charset="0"/>
              <a:buNone/>
              <a:defRPr sz="2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6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marL="228600" indent="-228600" algn="l">
              <a:buFont typeface="Arial" panose="020B0604020202020204" pitchFamily="34" charset="0"/>
              <a:buChar char="•"/>
            </a:pPr>
            <a:endParaRPr lang="en-US" sz="1600" dirty="0">
              <a:solidFill>
                <a:schemeClr val="accent2"/>
              </a:solidFill>
              <a:latin typeface="Arial" panose="020B0604020202020204" pitchFamily="34" charset="0"/>
              <a:cs typeface="Arial" panose="020B0604020202020204" pitchFamily="34" charset="0"/>
            </a:endParaRPr>
          </a:p>
          <a:p>
            <a:pPr marL="228600" indent="-228600" algn="l">
              <a:buFont typeface="Arial" panose="020B0604020202020204" pitchFamily="34" charset="0"/>
              <a:buChar char="•"/>
            </a:pPr>
            <a:endParaRPr lang="en-US" sz="1600" dirty="0">
              <a:solidFill>
                <a:schemeClr val="accent2"/>
              </a:solidFill>
              <a:latin typeface="Arial" panose="020B0604020202020204" pitchFamily="34" charset="0"/>
              <a:cs typeface="Arial" panose="020B0604020202020204" pitchFamily="34" charset="0"/>
            </a:endParaRPr>
          </a:p>
          <a:p>
            <a:pPr marL="228600" indent="-228600" algn="l">
              <a:buFont typeface="Arial" panose="020B0604020202020204" pitchFamily="34" charset="0"/>
              <a:buChar char="•"/>
            </a:pPr>
            <a:endParaRPr lang="en-US" sz="1600" dirty="0">
              <a:solidFill>
                <a:schemeClr val="accent2"/>
              </a:solidFill>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05C48CDA-3317-4868-946A-964FE5AC3373}"/>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898540" y="1285551"/>
            <a:ext cx="4999960" cy="3395356"/>
          </a:xfrm>
          <a:prstGeom prst="rect">
            <a:avLst/>
          </a:prstGeom>
        </p:spPr>
      </p:pic>
    </p:spTree>
    <p:extLst>
      <p:ext uri="{BB962C8B-B14F-4D97-AF65-F5344CB8AC3E}">
        <p14:creationId xmlns:p14="http://schemas.microsoft.com/office/powerpoint/2010/main" val="313353667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4857750"/>
            <a:ext cx="6858000" cy="28575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 name="Subtitle 2"/>
          <p:cNvSpPr>
            <a:spLocks noGrp="1"/>
          </p:cNvSpPr>
          <p:nvPr>
            <p:ph type="subTitle" idx="1"/>
          </p:nvPr>
        </p:nvSpPr>
        <p:spPr>
          <a:xfrm>
            <a:off x="3810000" y="4857750"/>
            <a:ext cx="3048000" cy="285751"/>
          </a:xfrm>
        </p:spPr>
        <p:txBody>
          <a:bodyPr>
            <a:noAutofit/>
          </a:bodyPr>
          <a:lstStyle/>
          <a:p>
            <a:r>
              <a:rPr lang="en-US" sz="1000" b="1" cap="small" dirty="0">
                <a:solidFill>
                  <a:schemeClr val="bg1"/>
                </a:solidFill>
                <a:latin typeface="Arial" panose="020B0604020202020204" pitchFamily="34" charset="0"/>
                <a:cs typeface="Arial" panose="020B0604020202020204" pitchFamily="34" charset="0"/>
              </a:rPr>
              <a:t>12.2     Timer Overflows on the MSP430FR2355</a:t>
            </a:r>
          </a:p>
        </p:txBody>
      </p:sp>
      <p:sp>
        <p:nvSpPr>
          <p:cNvPr id="8" name="TextBox 7"/>
          <p:cNvSpPr txBox="1"/>
          <p:nvPr/>
        </p:nvSpPr>
        <p:spPr>
          <a:xfrm>
            <a:off x="0" y="492887"/>
            <a:ext cx="6629400" cy="707886"/>
          </a:xfrm>
          <a:prstGeom prst="rect">
            <a:avLst/>
          </a:prstGeom>
          <a:noFill/>
        </p:spPr>
        <p:txBody>
          <a:bodyPr wrap="square" rtlCol="0">
            <a:spAutoFit/>
          </a:bodyPr>
          <a:lstStyle/>
          <a:p>
            <a:r>
              <a:rPr lang="en-US" sz="2000" b="1" cap="small" dirty="0">
                <a:solidFill>
                  <a:schemeClr val="accent2"/>
                </a:solidFill>
                <a:latin typeface="Arial" panose="020B0604020202020204" pitchFamily="34" charset="0"/>
                <a:cs typeface="Arial" panose="020B0604020202020204" pitchFamily="34" charset="0"/>
              </a:rPr>
              <a:t>Ex: Flashing LED1 with a 5% Duty Cycle PWM Using Multiple Compares</a:t>
            </a:r>
            <a:endParaRPr lang="en-US" sz="2200" b="1" cap="small" dirty="0">
              <a:solidFill>
                <a:schemeClr val="accent2"/>
              </a:solidFill>
              <a:latin typeface="Arial" panose="020B0604020202020204" pitchFamily="34" charset="0"/>
              <a:cs typeface="Arial" panose="020B0604020202020204" pitchFamily="34" charset="0"/>
            </a:endParaRPr>
          </a:p>
        </p:txBody>
      </p:sp>
      <p:sp>
        <p:nvSpPr>
          <p:cNvPr id="7" name="Rectangle 6"/>
          <p:cNvSpPr/>
          <p:nvPr/>
        </p:nvSpPr>
        <p:spPr>
          <a:xfrm>
            <a:off x="0" y="1"/>
            <a:ext cx="6858000" cy="47303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 name="Title 1"/>
          <p:cNvSpPr>
            <a:spLocks noGrp="1"/>
          </p:cNvSpPr>
          <p:nvPr>
            <p:ph type="ctrTitle"/>
          </p:nvPr>
        </p:nvSpPr>
        <p:spPr>
          <a:xfrm>
            <a:off x="0" y="11431"/>
            <a:ext cx="6858000" cy="461605"/>
          </a:xfrm>
        </p:spPr>
        <p:txBody>
          <a:bodyPr anchor="ctr">
            <a:noAutofit/>
          </a:bodyPr>
          <a:lstStyle/>
          <a:p>
            <a:pPr algn="l"/>
            <a:r>
              <a:rPr lang="en-US" sz="1600" cap="small" dirty="0">
                <a:solidFill>
                  <a:schemeClr val="bg1"/>
                </a:solidFill>
                <a:latin typeface="Arial" panose="020B0604020202020204" pitchFamily="34" charset="0"/>
                <a:cs typeface="Arial" panose="020B0604020202020204" pitchFamily="34" charset="0"/>
              </a:rPr>
              <a:t>Ch. 12: Introduction to Timers</a:t>
            </a:r>
          </a:p>
        </p:txBody>
      </p:sp>
      <p:sp>
        <p:nvSpPr>
          <p:cNvPr id="10" name="Subtitle 2">
            <a:extLst>
              <a:ext uri="{FF2B5EF4-FFF2-40B4-BE49-F238E27FC236}">
                <a16:creationId xmlns:a16="http://schemas.microsoft.com/office/drawing/2014/main" id="{8B97C735-A660-42E7-90BE-1009592AFAEF}"/>
              </a:ext>
            </a:extLst>
          </p:cNvPr>
          <p:cNvSpPr txBox="1">
            <a:spLocks/>
          </p:cNvSpPr>
          <p:nvPr/>
        </p:nvSpPr>
        <p:spPr>
          <a:xfrm>
            <a:off x="190500" y="895155"/>
            <a:ext cx="5829300" cy="1600395"/>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anose="020B0604020202020204" pitchFamily="34" charset="0"/>
              <a:buNone/>
              <a:defRPr sz="2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6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marL="228600" indent="-228600" algn="l">
              <a:buFont typeface="Arial" panose="020B0604020202020204" pitchFamily="34" charset="0"/>
              <a:buChar char="•"/>
            </a:pPr>
            <a:endParaRPr lang="en-US" sz="1400" dirty="0">
              <a:solidFill>
                <a:schemeClr val="accent2"/>
              </a:solidFill>
              <a:latin typeface="Arial" panose="020B0604020202020204" pitchFamily="34" charset="0"/>
              <a:cs typeface="Arial" panose="020B0604020202020204" pitchFamily="34" charset="0"/>
            </a:endParaRPr>
          </a:p>
        </p:txBody>
      </p:sp>
      <p:pic>
        <p:nvPicPr>
          <p:cNvPr id="20" name="Picture 19" descr="A screenshot of a cell phone&#10;&#10;Description automatically generated">
            <a:extLst>
              <a:ext uri="{FF2B5EF4-FFF2-40B4-BE49-F238E27FC236}">
                <a16:creationId xmlns:a16="http://schemas.microsoft.com/office/drawing/2014/main" id="{27AF8BE1-1058-431D-A8DF-8261C9610436}"/>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55926"/>
          <a:stretch/>
        </p:blipFill>
        <p:spPr>
          <a:xfrm>
            <a:off x="762000" y="1196967"/>
            <a:ext cx="5191924" cy="3514187"/>
          </a:xfrm>
          <a:prstGeom prst="rect">
            <a:avLst/>
          </a:prstGeom>
        </p:spPr>
      </p:pic>
      <p:sp>
        <p:nvSpPr>
          <p:cNvPr id="21" name="Rectangle 20">
            <a:extLst>
              <a:ext uri="{FF2B5EF4-FFF2-40B4-BE49-F238E27FC236}">
                <a16:creationId xmlns:a16="http://schemas.microsoft.com/office/drawing/2014/main" id="{D18B0F24-7545-4B61-B256-62868826B1A8}"/>
              </a:ext>
            </a:extLst>
          </p:cNvPr>
          <p:cNvSpPr/>
          <p:nvPr/>
        </p:nvSpPr>
        <p:spPr>
          <a:xfrm>
            <a:off x="685800" y="2266950"/>
            <a:ext cx="5268124" cy="568286"/>
          </a:xfrm>
          <a:prstGeom prst="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0585258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4857750"/>
            <a:ext cx="6858000" cy="28575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 name="Subtitle 2"/>
          <p:cNvSpPr>
            <a:spLocks noGrp="1"/>
          </p:cNvSpPr>
          <p:nvPr>
            <p:ph type="subTitle" idx="1"/>
          </p:nvPr>
        </p:nvSpPr>
        <p:spPr>
          <a:xfrm>
            <a:off x="3810000" y="4857750"/>
            <a:ext cx="3048000" cy="285751"/>
          </a:xfrm>
        </p:spPr>
        <p:txBody>
          <a:bodyPr>
            <a:noAutofit/>
          </a:bodyPr>
          <a:lstStyle/>
          <a:p>
            <a:r>
              <a:rPr lang="en-US" sz="1000" b="1" cap="small" dirty="0">
                <a:solidFill>
                  <a:schemeClr val="bg1"/>
                </a:solidFill>
                <a:latin typeface="Arial" panose="020B0604020202020204" pitchFamily="34" charset="0"/>
                <a:cs typeface="Arial" panose="020B0604020202020204" pitchFamily="34" charset="0"/>
              </a:rPr>
              <a:t>12.2     Timer Overflows on the MSP430FR2355</a:t>
            </a:r>
          </a:p>
        </p:txBody>
      </p:sp>
      <p:sp>
        <p:nvSpPr>
          <p:cNvPr id="8" name="TextBox 7"/>
          <p:cNvSpPr txBox="1"/>
          <p:nvPr/>
        </p:nvSpPr>
        <p:spPr>
          <a:xfrm>
            <a:off x="0" y="492887"/>
            <a:ext cx="6858000" cy="707886"/>
          </a:xfrm>
          <a:prstGeom prst="rect">
            <a:avLst/>
          </a:prstGeom>
          <a:noFill/>
        </p:spPr>
        <p:txBody>
          <a:bodyPr wrap="square" rtlCol="0">
            <a:spAutoFit/>
          </a:bodyPr>
          <a:lstStyle/>
          <a:p>
            <a:r>
              <a:rPr lang="en-US" sz="2000" b="1" cap="small" dirty="0">
                <a:solidFill>
                  <a:schemeClr val="accent2"/>
                </a:solidFill>
                <a:latin typeface="Arial" panose="020B0604020202020204" pitchFamily="34" charset="0"/>
                <a:cs typeface="Arial" panose="020B0604020202020204" pitchFamily="34" charset="0"/>
              </a:rPr>
              <a:t>Ex: Flashing LED1 with a 5% Duty Cycle PWM Using Multiple Compares</a:t>
            </a:r>
            <a:endParaRPr lang="en-US" sz="2200" b="1" cap="small" dirty="0">
              <a:solidFill>
                <a:schemeClr val="accent2"/>
              </a:solidFill>
              <a:latin typeface="Arial" panose="020B0604020202020204" pitchFamily="34" charset="0"/>
              <a:cs typeface="Arial" panose="020B0604020202020204" pitchFamily="34" charset="0"/>
            </a:endParaRPr>
          </a:p>
        </p:txBody>
      </p:sp>
      <p:sp>
        <p:nvSpPr>
          <p:cNvPr id="7" name="Rectangle 6"/>
          <p:cNvSpPr/>
          <p:nvPr/>
        </p:nvSpPr>
        <p:spPr>
          <a:xfrm>
            <a:off x="0" y="1"/>
            <a:ext cx="6858000" cy="47303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 name="Title 1"/>
          <p:cNvSpPr>
            <a:spLocks noGrp="1"/>
          </p:cNvSpPr>
          <p:nvPr>
            <p:ph type="ctrTitle"/>
          </p:nvPr>
        </p:nvSpPr>
        <p:spPr>
          <a:xfrm>
            <a:off x="0" y="11431"/>
            <a:ext cx="6858000" cy="461605"/>
          </a:xfrm>
        </p:spPr>
        <p:txBody>
          <a:bodyPr anchor="ctr">
            <a:noAutofit/>
          </a:bodyPr>
          <a:lstStyle/>
          <a:p>
            <a:pPr algn="l"/>
            <a:r>
              <a:rPr lang="en-US" sz="1600" cap="small" dirty="0">
                <a:solidFill>
                  <a:schemeClr val="bg1"/>
                </a:solidFill>
                <a:latin typeface="Arial" panose="020B0604020202020204" pitchFamily="34" charset="0"/>
                <a:cs typeface="Arial" panose="020B0604020202020204" pitchFamily="34" charset="0"/>
              </a:rPr>
              <a:t>Ch. 12: Introduction to Timers</a:t>
            </a:r>
          </a:p>
        </p:txBody>
      </p:sp>
      <p:sp>
        <p:nvSpPr>
          <p:cNvPr id="9" name="Subtitle 2">
            <a:extLst>
              <a:ext uri="{FF2B5EF4-FFF2-40B4-BE49-F238E27FC236}">
                <a16:creationId xmlns:a16="http://schemas.microsoft.com/office/drawing/2014/main" id="{2DB53EF6-C5FC-465F-AFA6-49802CA977F4}"/>
              </a:ext>
            </a:extLst>
          </p:cNvPr>
          <p:cNvSpPr txBox="1">
            <a:spLocks/>
          </p:cNvSpPr>
          <p:nvPr/>
        </p:nvSpPr>
        <p:spPr>
          <a:xfrm>
            <a:off x="972820" y="3931246"/>
            <a:ext cx="3200400" cy="360759"/>
          </a:xfrm>
          <a:prstGeom prst="rect">
            <a:avLst/>
          </a:prstGeom>
        </p:spPr>
        <p:txBody>
          <a:bodyPr vert="horz" lIns="91440" tIns="45720" rIns="91440" bIns="45720" rtlCol="0" anchor="ctr">
            <a:noAutofit/>
          </a:bodyPr>
          <a:lstStyle>
            <a:lvl1pPr marL="0" indent="0" algn="ctr" defTabSz="914400" rtl="0" eaLnBrk="1" latinLnBrk="0" hangingPunct="1">
              <a:spcBef>
                <a:spcPct val="20000"/>
              </a:spcBef>
              <a:buFont typeface="Arial" panose="020B0604020202020204" pitchFamily="34" charset="0"/>
              <a:buNone/>
              <a:defRPr sz="2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6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algn="r"/>
            <a:r>
              <a:rPr lang="en-US" sz="600" dirty="0">
                <a:solidFill>
                  <a:schemeClr val="bg1"/>
                </a:solidFill>
                <a:latin typeface="Arial" panose="020B0604020202020204" pitchFamily="34" charset="0"/>
                <a:cs typeface="Arial" panose="020B0604020202020204" pitchFamily="34" charset="0"/>
              </a:rPr>
              <a:t>Image Courtesy of </a:t>
            </a:r>
          </a:p>
          <a:p>
            <a:pPr algn="r"/>
            <a:r>
              <a:rPr lang="en-US" sz="600" i="1" dirty="0">
                <a:solidFill>
                  <a:schemeClr val="bg1"/>
                </a:solidFill>
                <a:latin typeface="Arial" panose="020B0604020202020204" pitchFamily="34" charset="0"/>
                <a:cs typeface="Arial" panose="020B0604020202020204" pitchFamily="34" charset="0"/>
              </a:rPr>
              <a:t>Recording Connection of Canada</a:t>
            </a:r>
            <a:endParaRPr lang="en-US" sz="600" dirty="0">
              <a:solidFill>
                <a:schemeClr val="bg1"/>
              </a:solidFill>
              <a:latin typeface="Arial" panose="020B0604020202020204" pitchFamily="34" charset="0"/>
              <a:cs typeface="Arial" panose="020B0604020202020204" pitchFamily="34" charset="0"/>
            </a:endParaRPr>
          </a:p>
        </p:txBody>
      </p:sp>
      <p:sp>
        <p:nvSpPr>
          <p:cNvPr id="10" name="Subtitle 2">
            <a:extLst>
              <a:ext uri="{FF2B5EF4-FFF2-40B4-BE49-F238E27FC236}">
                <a16:creationId xmlns:a16="http://schemas.microsoft.com/office/drawing/2014/main" id="{DF7A93BC-4CF8-453C-BFCD-661A265F65D3}"/>
              </a:ext>
            </a:extLst>
          </p:cNvPr>
          <p:cNvSpPr txBox="1">
            <a:spLocks/>
          </p:cNvSpPr>
          <p:nvPr/>
        </p:nvSpPr>
        <p:spPr>
          <a:xfrm>
            <a:off x="190500" y="1213949"/>
            <a:ext cx="6667500" cy="2881801"/>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anose="020B0604020202020204" pitchFamily="34" charset="0"/>
              <a:buNone/>
              <a:defRPr sz="2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6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algn="l"/>
            <a:r>
              <a:rPr lang="en-US" sz="1600" dirty="0">
                <a:solidFill>
                  <a:schemeClr val="accent2"/>
                </a:solidFill>
                <a:latin typeface="Arial" panose="020B0604020202020204" pitchFamily="34" charset="0"/>
                <a:cs typeface="Arial" panose="020B0604020202020204" pitchFamily="34" charset="0"/>
              </a:rPr>
              <a:t>Step 1: Create a new Empty Assembly-only CCS project titled:</a:t>
            </a:r>
          </a:p>
          <a:p>
            <a:pPr algn="l"/>
            <a:r>
              <a:rPr lang="en-US" sz="1600" dirty="0">
                <a:solidFill>
                  <a:schemeClr val="accent2"/>
                </a:solidFill>
                <a:latin typeface="Arial" panose="020B0604020202020204" pitchFamily="34" charset="0"/>
                <a:cs typeface="Arial" panose="020B0604020202020204" pitchFamily="34" charset="0"/>
              </a:rPr>
              <a:t>	</a:t>
            </a:r>
            <a:r>
              <a:rPr lang="en-US" sz="1600" b="1" dirty="0">
                <a:solidFill>
                  <a:schemeClr val="accent2"/>
                </a:solidFill>
                <a:latin typeface="Arial" panose="020B0604020202020204" pitchFamily="34" charset="0"/>
                <a:cs typeface="Arial" panose="020B0604020202020204" pitchFamily="34" charset="0"/>
              </a:rPr>
              <a:t>Asm_Timers_Compare_CCR1_n_CCR0_PWM</a:t>
            </a:r>
            <a:endParaRPr lang="en-US" sz="1600" dirty="0">
              <a:solidFill>
                <a:schemeClr val="accent2"/>
              </a:solidFill>
              <a:latin typeface="Arial" panose="020B0604020202020204" pitchFamily="34" charset="0"/>
              <a:cs typeface="Arial" panose="020B0604020202020204" pitchFamily="34" charset="0"/>
            </a:endParaRPr>
          </a:p>
          <a:p>
            <a:pPr algn="l"/>
            <a:endParaRPr lang="en-US" sz="1600" dirty="0">
              <a:solidFill>
                <a:schemeClr val="accent2"/>
              </a:solidFill>
              <a:latin typeface="Arial" panose="020B0604020202020204" pitchFamily="34" charset="0"/>
              <a:cs typeface="Arial" panose="020B0604020202020204" pitchFamily="34" charset="0"/>
            </a:endParaRPr>
          </a:p>
          <a:p>
            <a:pPr algn="l"/>
            <a:r>
              <a:rPr lang="en-US" sz="1600" dirty="0">
                <a:solidFill>
                  <a:schemeClr val="accent2"/>
                </a:solidFill>
                <a:latin typeface="Arial" panose="020B0604020202020204" pitchFamily="34" charset="0"/>
                <a:cs typeface="Arial" panose="020B0604020202020204" pitchFamily="34" charset="0"/>
              </a:rPr>
              <a:t>Step 2: Type in the following code into the main.asm file where the comments say “Main loop here.”</a:t>
            </a:r>
          </a:p>
        </p:txBody>
      </p:sp>
      <p:sp>
        <p:nvSpPr>
          <p:cNvPr id="12" name="Subtitle 2">
            <a:extLst>
              <a:ext uri="{FF2B5EF4-FFF2-40B4-BE49-F238E27FC236}">
                <a16:creationId xmlns:a16="http://schemas.microsoft.com/office/drawing/2014/main" id="{8F5A2D64-CC06-4672-9933-5513BAE1776F}"/>
              </a:ext>
            </a:extLst>
          </p:cNvPr>
          <p:cNvSpPr txBox="1">
            <a:spLocks/>
          </p:cNvSpPr>
          <p:nvPr/>
        </p:nvSpPr>
        <p:spPr>
          <a:xfrm>
            <a:off x="972820" y="3931246"/>
            <a:ext cx="3200400" cy="360759"/>
          </a:xfrm>
          <a:prstGeom prst="rect">
            <a:avLst/>
          </a:prstGeom>
        </p:spPr>
        <p:txBody>
          <a:bodyPr vert="horz" lIns="91440" tIns="45720" rIns="91440" bIns="45720" rtlCol="0" anchor="ctr">
            <a:noAutofit/>
          </a:bodyPr>
          <a:lstStyle>
            <a:lvl1pPr marL="0" indent="0" algn="ctr" defTabSz="914400" rtl="0" eaLnBrk="1" latinLnBrk="0" hangingPunct="1">
              <a:spcBef>
                <a:spcPct val="20000"/>
              </a:spcBef>
              <a:buFont typeface="Arial" panose="020B0604020202020204" pitchFamily="34" charset="0"/>
              <a:buNone/>
              <a:defRPr sz="2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6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algn="r"/>
            <a:r>
              <a:rPr lang="en-US" sz="600" dirty="0">
                <a:solidFill>
                  <a:schemeClr val="bg1"/>
                </a:solidFill>
                <a:latin typeface="Arial" panose="020B0604020202020204" pitchFamily="34" charset="0"/>
                <a:cs typeface="Arial" panose="020B0604020202020204" pitchFamily="34" charset="0"/>
              </a:rPr>
              <a:t>Image Courtesy of </a:t>
            </a:r>
          </a:p>
          <a:p>
            <a:pPr algn="r"/>
            <a:r>
              <a:rPr lang="en-US" sz="600" i="1" dirty="0">
                <a:solidFill>
                  <a:schemeClr val="bg1"/>
                </a:solidFill>
                <a:latin typeface="Arial" panose="020B0604020202020204" pitchFamily="34" charset="0"/>
                <a:cs typeface="Arial" panose="020B0604020202020204" pitchFamily="34" charset="0"/>
              </a:rPr>
              <a:t>Recording Connection of Canada</a:t>
            </a:r>
            <a:endParaRPr lang="en-US" sz="600" dirty="0">
              <a:solidFill>
                <a:schemeClr val="bg1"/>
              </a:solidFill>
              <a:latin typeface="Arial" panose="020B0604020202020204" pitchFamily="34" charset="0"/>
              <a:cs typeface="Arial" panose="020B0604020202020204" pitchFamily="34" charset="0"/>
            </a:endParaRPr>
          </a:p>
        </p:txBody>
      </p:sp>
      <p:sp>
        <p:nvSpPr>
          <p:cNvPr id="13" name="Subtitle 2">
            <a:extLst>
              <a:ext uri="{FF2B5EF4-FFF2-40B4-BE49-F238E27FC236}">
                <a16:creationId xmlns:a16="http://schemas.microsoft.com/office/drawing/2014/main" id="{A8A697C2-58DE-4D4A-8B99-4784D787F7CD}"/>
              </a:ext>
            </a:extLst>
          </p:cNvPr>
          <p:cNvSpPr txBox="1">
            <a:spLocks/>
          </p:cNvSpPr>
          <p:nvPr/>
        </p:nvSpPr>
        <p:spPr>
          <a:xfrm>
            <a:off x="972820" y="3931246"/>
            <a:ext cx="3200400" cy="360759"/>
          </a:xfrm>
          <a:prstGeom prst="rect">
            <a:avLst/>
          </a:prstGeom>
        </p:spPr>
        <p:txBody>
          <a:bodyPr vert="horz" lIns="91440" tIns="45720" rIns="91440" bIns="45720" rtlCol="0" anchor="ctr">
            <a:noAutofit/>
          </a:bodyPr>
          <a:lstStyle>
            <a:lvl1pPr marL="0" indent="0" algn="ctr" defTabSz="914400" rtl="0" eaLnBrk="1" latinLnBrk="0" hangingPunct="1">
              <a:spcBef>
                <a:spcPct val="20000"/>
              </a:spcBef>
              <a:buFont typeface="Arial" panose="020B0604020202020204" pitchFamily="34" charset="0"/>
              <a:buNone/>
              <a:defRPr sz="2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6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algn="r"/>
            <a:r>
              <a:rPr lang="en-US" sz="600" dirty="0">
                <a:solidFill>
                  <a:schemeClr val="bg1"/>
                </a:solidFill>
                <a:latin typeface="Arial" panose="020B0604020202020204" pitchFamily="34" charset="0"/>
                <a:cs typeface="Arial" panose="020B0604020202020204" pitchFamily="34" charset="0"/>
              </a:rPr>
              <a:t>Image Courtesy of </a:t>
            </a:r>
          </a:p>
          <a:p>
            <a:pPr algn="r"/>
            <a:r>
              <a:rPr lang="en-US" sz="600" i="1" dirty="0">
                <a:solidFill>
                  <a:schemeClr val="bg1"/>
                </a:solidFill>
                <a:latin typeface="Arial" panose="020B0604020202020204" pitchFamily="34" charset="0"/>
                <a:cs typeface="Arial" panose="020B0604020202020204" pitchFamily="34" charset="0"/>
              </a:rPr>
              <a:t>Recording Connection of Canada</a:t>
            </a:r>
            <a:endParaRPr lang="en-US" sz="600" dirty="0">
              <a:solidFill>
                <a:schemeClr val="bg1"/>
              </a:solidFill>
              <a:latin typeface="Arial" panose="020B0604020202020204" pitchFamily="34" charset="0"/>
              <a:cs typeface="Arial" panose="020B0604020202020204" pitchFamily="34" charset="0"/>
            </a:endParaRPr>
          </a:p>
        </p:txBody>
      </p:sp>
      <p:sp>
        <p:nvSpPr>
          <p:cNvPr id="14" name="Subtitle 2">
            <a:extLst>
              <a:ext uri="{FF2B5EF4-FFF2-40B4-BE49-F238E27FC236}">
                <a16:creationId xmlns:a16="http://schemas.microsoft.com/office/drawing/2014/main" id="{BA1A0FDE-09CF-49DD-9AB6-984DB412C9EA}"/>
              </a:ext>
            </a:extLst>
          </p:cNvPr>
          <p:cNvSpPr txBox="1">
            <a:spLocks/>
          </p:cNvSpPr>
          <p:nvPr/>
        </p:nvSpPr>
        <p:spPr>
          <a:xfrm>
            <a:off x="972820" y="3931246"/>
            <a:ext cx="3200400" cy="360759"/>
          </a:xfrm>
          <a:prstGeom prst="rect">
            <a:avLst/>
          </a:prstGeom>
        </p:spPr>
        <p:txBody>
          <a:bodyPr vert="horz" lIns="91440" tIns="45720" rIns="91440" bIns="45720" rtlCol="0" anchor="ctr">
            <a:noAutofit/>
          </a:bodyPr>
          <a:lstStyle>
            <a:lvl1pPr marL="0" indent="0" algn="ctr" defTabSz="914400" rtl="0" eaLnBrk="1" latinLnBrk="0" hangingPunct="1">
              <a:spcBef>
                <a:spcPct val="20000"/>
              </a:spcBef>
              <a:buFont typeface="Arial" panose="020B0604020202020204" pitchFamily="34" charset="0"/>
              <a:buNone/>
              <a:defRPr sz="2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6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algn="r"/>
            <a:r>
              <a:rPr lang="en-US" sz="600" dirty="0">
                <a:solidFill>
                  <a:schemeClr val="bg1"/>
                </a:solidFill>
                <a:latin typeface="Arial" panose="020B0604020202020204" pitchFamily="34" charset="0"/>
                <a:cs typeface="Arial" panose="020B0604020202020204" pitchFamily="34" charset="0"/>
              </a:rPr>
              <a:t>Image Courtesy of </a:t>
            </a:r>
          </a:p>
          <a:p>
            <a:pPr algn="r"/>
            <a:r>
              <a:rPr lang="en-US" sz="600" i="1" dirty="0">
                <a:solidFill>
                  <a:schemeClr val="bg1"/>
                </a:solidFill>
                <a:latin typeface="Arial" panose="020B0604020202020204" pitchFamily="34" charset="0"/>
                <a:cs typeface="Arial" panose="020B0604020202020204" pitchFamily="34" charset="0"/>
              </a:rPr>
              <a:t>Recording Connection of Canada</a:t>
            </a:r>
            <a:endParaRPr lang="en-US" sz="600" dirty="0">
              <a:solidFill>
                <a:schemeClr val="bg1"/>
              </a:solidFill>
              <a:latin typeface="Arial" panose="020B0604020202020204" pitchFamily="34" charset="0"/>
              <a:cs typeface="Arial" panose="020B0604020202020204" pitchFamily="34" charset="0"/>
            </a:endParaRPr>
          </a:p>
        </p:txBody>
      </p:sp>
      <p:pic>
        <p:nvPicPr>
          <p:cNvPr id="15" name="Picture 14">
            <a:extLst>
              <a:ext uri="{FF2B5EF4-FFF2-40B4-BE49-F238E27FC236}">
                <a16:creationId xmlns:a16="http://schemas.microsoft.com/office/drawing/2014/main" id="{E9B186E2-9664-446D-B952-C6C27E6E7B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776958"/>
            <a:ext cx="6858000" cy="1080791"/>
          </a:xfrm>
          <a:prstGeom prst="rect">
            <a:avLst/>
          </a:prstGeom>
        </p:spPr>
      </p:pic>
      <p:sp>
        <p:nvSpPr>
          <p:cNvPr id="16" name="Rectangle 15">
            <a:extLst>
              <a:ext uri="{FF2B5EF4-FFF2-40B4-BE49-F238E27FC236}">
                <a16:creationId xmlns:a16="http://schemas.microsoft.com/office/drawing/2014/main" id="{CD696E30-796D-4365-B636-14353B9187AE}"/>
              </a:ext>
            </a:extLst>
          </p:cNvPr>
          <p:cNvSpPr/>
          <p:nvPr/>
        </p:nvSpPr>
        <p:spPr>
          <a:xfrm>
            <a:off x="4953000" y="3776957"/>
            <a:ext cx="1919115" cy="184666"/>
          </a:xfrm>
          <a:prstGeom prst="rect">
            <a:avLst/>
          </a:prstGeom>
        </p:spPr>
        <p:txBody>
          <a:bodyPr wrap="none">
            <a:spAutoFit/>
          </a:bodyPr>
          <a:lstStyle/>
          <a:p>
            <a:pPr lvl="0"/>
            <a:r>
              <a:rPr lang="en-US" sz="600" dirty="0">
                <a:solidFill>
                  <a:srgbClr val="FF0000"/>
                </a:solidFill>
                <a:latin typeface="Arial" panose="020B0604020202020204" pitchFamily="34" charset="0"/>
                <a:cs typeface="Arial" panose="020B0604020202020204" pitchFamily="34" charset="0"/>
              </a:rPr>
              <a:t>Image Courtesy of </a:t>
            </a:r>
            <a:r>
              <a:rPr lang="en-US" sz="600" dirty="0">
                <a:solidFill>
                  <a:srgbClr val="FF0000"/>
                </a:solidFill>
                <a:hlinkClick r:id="rId3">
                  <a:extLst>
                    <a:ext uri="{A12FA001-AC4F-418D-AE19-62706E023703}">
                      <ahyp:hlinkClr xmlns:ahyp="http://schemas.microsoft.com/office/drawing/2018/hyperlinkcolor" val="tx"/>
                    </a:ext>
                  </a:extLst>
                </a:hlinkClick>
              </a:rPr>
              <a:t>https://neodem.wp.horizon.ac.uk/</a:t>
            </a:r>
            <a:endParaRPr lang="en-US" sz="6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2233342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4857750"/>
            <a:ext cx="6858000" cy="28575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 name="Subtitle 2"/>
          <p:cNvSpPr>
            <a:spLocks noGrp="1"/>
          </p:cNvSpPr>
          <p:nvPr>
            <p:ph type="subTitle" idx="1"/>
          </p:nvPr>
        </p:nvSpPr>
        <p:spPr>
          <a:xfrm>
            <a:off x="3810000" y="4857750"/>
            <a:ext cx="3048000" cy="285751"/>
          </a:xfrm>
        </p:spPr>
        <p:txBody>
          <a:bodyPr>
            <a:noAutofit/>
          </a:bodyPr>
          <a:lstStyle/>
          <a:p>
            <a:r>
              <a:rPr lang="en-US" sz="1000" b="1" cap="small" dirty="0">
                <a:solidFill>
                  <a:schemeClr val="bg1"/>
                </a:solidFill>
                <a:latin typeface="Arial" panose="020B0604020202020204" pitchFamily="34" charset="0"/>
                <a:cs typeface="Arial" panose="020B0604020202020204" pitchFamily="34" charset="0"/>
              </a:rPr>
              <a:t>12.2     Timer Overflows on the MSP430FR2355</a:t>
            </a:r>
          </a:p>
        </p:txBody>
      </p:sp>
      <p:sp>
        <p:nvSpPr>
          <p:cNvPr id="8" name="TextBox 7"/>
          <p:cNvSpPr txBox="1"/>
          <p:nvPr/>
        </p:nvSpPr>
        <p:spPr>
          <a:xfrm>
            <a:off x="0" y="492887"/>
            <a:ext cx="6858000" cy="707886"/>
          </a:xfrm>
          <a:prstGeom prst="rect">
            <a:avLst/>
          </a:prstGeom>
          <a:noFill/>
        </p:spPr>
        <p:txBody>
          <a:bodyPr wrap="square" rtlCol="0">
            <a:spAutoFit/>
          </a:bodyPr>
          <a:lstStyle/>
          <a:p>
            <a:r>
              <a:rPr lang="en-US" sz="2000" b="1" cap="small" dirty="0">
                <a:solidFill>
                  <a:schemeClr val="accent2"/>
                </a:solidFill>
                <a:latin typeface="Arial" panose="020B0604020202020204" pitchFamily="34" charset="0"/>
                <a:cs typeface="Arial" panose="020B0604020202020204" pitchFamily="34" charset="0"/>
              </a:rPr>
              <a:t>Ex: Flashing LED1 with a 5% Duty Cycle PWM Using Multiple Compares</a:t>
            </a:r>
            <a:endParaRPr lang="en-US" sz="2200" b="1" cap="small" dirty="0">
              <a:solidFill>
                <a:schemeClr val="accent2"/>
              </a:solidFill>
              <a:latin typeface="Arial" panose="020B0604020202020204" pitchFamily="34" charset="0"/>
              <a:cs typeface="Arial" panose="020B0604020202020204" pitchFamily="34" charset="0"/>
            </a:endParaRPr>
          </a:p>
        </p:txBody>
      </p:sp>
      <p:sp>
        <p:nvSpPr>
          <p:cNvPr id="7" name="Rectangle 6"/>
          <p:cNvSpPr/>
          <p:nvPr/>
        </p:nvSpPr>
        <p:spPr>
          <a:xfrm>
            <a:off x="0" y="1"/>
            <a:ext cx="6858000" cy="47303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 name="Title 1"/>
          <p:cNvSpPr>
            <a:spLocks noGrp="1"/>
          </p:cNvSpPr>
          <p:nvPr>
            <p:ph type="ctrTitle"/>
          </p:nvPr>
        </p:nvSpPr>
        <p:spPr>
          <a:xfrm>
            <a:off x="0" y="11431"/>
            <a:ext cx="6858000" cy="461605"/>
          </a:xfrm>
        </p:spPr>
        <p:txBody>
          <a:bodyPr anchor="ctr">
            <a:noAutofit/>
          </a:bodyPr>
          <a:lstStyle/>
          <a:p>
            <a:pPr algn="l"/>
            <a:r>
              <a:rPr lang="en-US" sz="1600" cap="small" dirty="0">
                <a:solidFill>
                  <a:schemeClr val="bg1"/>
                </a:solidFill>
                <a:latin typeface="Arial" panose="020B0604020202020204" pitchFamily="34" charset="0"/>
                <a:cs typeface="Arial" panose="020B0604020202020204" pitchFamily="34" charset="0"/>
              </a:rPr>
              <a:t>Ch. 12: Introduction to Timers</a:t>
            </a:r>
          </a:p>
        </p:txBody>
      </p:sp>
      <p:pic>
        <p:nvPicPr>
          <p:cNvPr id="6" name="Picture 5">
            <a:extLst>
              <a:ext uri="{FF2B5EF4-FFF2-40B4-BE49-F238E27FC236}">
                <a16:creationId xmlns:a16="http://schemas.microsoft.com/office/drawing/2014/main" id="{476B50EB-A243-4931-90B2-147993302DB3}"/>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2397516" y="895350"/>
            <a:ext cx="4411037" cy="3962400"/>
          </a:xfrm>
          <a:prstGeom prst="rect">
            <a:avLst/>
          </a:prstGeom>
        </p:spPr>
      </p:pic>
    </p:spTree>
    <p:extLst>
      <p:ext uri="{BB962C8B-B14F-4D97-AF65-F5344CB8AC3E}">
        <p14:creationId xmlns:p14="http://schemas.microsoft.com/office/powerpoint/2010/main" val="261698237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4857750"/>
            <a:ext cx="6858000" cy="28575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 name="Subtitle 2"/>
          <p:cNvSpPr>
            <a:spLocks noGrp="1"/>
          </p:cNvSpPr>
          <p:nvPr>
            <p:ph type="subTitle" idx="1"/>
          </p:nvPr>
        </p:nvSpPr>
        <p:spPr>
          <a:xfrm>
            <a:off x="3810000" y="4857750"/>
            <a:ext cx="3048000" cy="285751"/>
          </a:xfrm>
        </p:spPr>
        <p:txBody>
          <a:bodyPr>
            <a:noAutofit/>
          </a:bodyPr>
          <a:lstStyle/>
          <a:p>
            <a:r>
              <a:rPr lang="en-US" sz="1000" b="1" cap="small" dirty="0">
                <a:solidFill>
                  <a:schemeClr val="bg1"/>
                </a:solidFill>
                <a:latin typeface="Arial" panose="020B0604020202020204" pitchFamily="34" charset="0"/>
                <a:cs typeface="Arial" panose="020B0604020202020204" pitchFamily="34" charset="0"/>
              </a:rPr>
              <a:t>12.2     Timer Overflows on the MSP430FR2355</a:t>
            </a:r>
          </a:p>
        </p:txBody>
      </p:sp>
      <p:sp>
        <p:nvSpPr>
          <p:cNvPr id="8" name="TextBox 7"/>
          <p:cNvSpPr txBox="1"/>
          <p:nvPr/>
        </p:nvSpPr>
        <p:spPr>
          <a:xfrm>
            <a:off x="0" y="492887"/>
            <a:ext cx="6858000" cy="707886"/>
          </a:xfrm>
          <a:prstGeom prst="rect">
            <a:avLst/>
          </a:prstGeom>
          <a:noFill/>
        </p:spPr>
        <p:txBody>
          <a:bodyPr wrap="square" rtlCol="0">
            <a:spAutoFit/>
          </a:bodyPr>
          <a:lstStyle/>
          <a:p>
            <a:r>
              <a:rPr lang="en-US" sz="2000" b="1" cap="small" dirty="0">
                <a:solidFill>
                  <a:schemeClr val="accent2"/>
                </a:solidFill>
                <a:latin typeface="Arial" panose="020B0604020202020204" pitchFamily="34" charset="0"/>
                <a:cs typeface="Arial" panose="020B0604020202020204" pitchFamily="34" charset="0"/>
              </a:rPr>
              <a:t>Ex: Flashing LED1 with a 5% Duty Cycle PWM Using Multiple Compares</a:t>
            </a:r>
            <a:endParaRPr lang="en-US" sz="2200" b="1" cap="small" dirty="0">
              <a:solidFill>
                <a:schemeClr val="accent2"/>
              </a:solidFill>
              <a:latin typeface="Arial" panose="020B0604020202020204" pitchFamily="34" charset="0"/>
              <a:cs typeface="Arial" panose="020B0604020202020204" pitchFamily="34" charset="0"/>
            </a:endParaRPr>
          </a:p>
        </p:txBody>
      </p:sp>
      <p:sp>
        <p:nvSpPr>
          <p:cNvPr id="7" name="Rectangle 6"/>
          <p:cNvSpPr/>
          <p:nvPr/>
        </p:nvSpPr>
        <p:spPr>
          <a:xfrm>
            <a:off x="0" y="1"/>
            <a:ext cx="6858000" cy="47303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 name="Title 1"/>
          <p:cNvSpPr>
            <a:spLocks noGrp="1"/>
          </p:cNvSpPr>
          <p:nvPr>
            <p:ph type="ctrTitle"/>
          </p:nvPr>
        </p:nvSpPr>
        <p:spPr>
          <a:xfrm>
            <a:off x="0" y="11431"/>
            <a:ext cx="6858000" cy="461605"/>
          </a:xfrm>
        </p:spPr>
        <p:txBody>
          <a:bodyPr anchor="ctr">
            <a:noAutofit/>
          </a:bodyPr>
          <a:lstStyle/>
          <a:p>
            <a:pPr algn="l"/>
            <a:r>
              <a:rPr lang="en-US" sz="1600" cap="small" dirty="0">
                <a:solidFill>
                  <a:schemeClr val="bg1"/>
                </a:solidFill>
                <a:latin typeface="Arial" panose="020B0604020202020204" pitchFamily="34" charset="0"/>
                <a:cs typeface="Arial" panose="020B0604020202020204" pitchFamily="34" charset="0"/>
              </a:rPr>
              <a:t>Ch. 12: Introduction to Timers</a:t>
            </a:r>
          </a:p>
        </p:txBody>
      </p:sp>
      <p:pic>
        <p:nvPicPr>
          <p:cNvPr id="6" name="Picture 5">
            <a:extLst>
              <a:ext uri="{FF2B5EF4-FFF2-40B4-BE49-F238E27FC236}">
                <a16:creationId xmlns:a16="http://schemas.microsoft.com/office/drawing/2014/main" id="{476B50EB-A243-4931-90B2-147993302DB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09600" y="1188948"/>
            <a:ext cx="5562600" cy="1591841"/>
          </a:xfrm>
          <a:prstGeom prst="rect">
            <a:avLst/>
          </a:prstGeom>
        </p:spPr>
      </p:pic>
      <p:sp>
        <p:nvSpPr>
          <p:cNvPr id="9" name="Subtitle 2">
            <a:extLst>
              <a:ext uri="{FF2B5EF4-FFF2-40B4-BE49-F238E27FC236}">
                <a16:creationId xmlns:a16="http://schemas.microsoft.com/office/drawing/2014/main" id="{E6C8B536-9572-48C9-8BDA-E9489474E441}"/>
              </a:ext>
            </a:extLst>
          </p:cNvPr>
          <p:cNvSpPr txBox="1">
            <a:spLocks/>
          </p:cNvSpPr>
          <p:nvPr/>
        </p:nvSpPr>
        <p:spPr>
          <a:xfrm>
            <a:off x="190500" y="2952750"/>
            <a:ext cx="6667500" cy="685800"/>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anose="020B0604020202020204" pitchFamily="34" charset="0"/>
              <a:buNone/>
              <a:defRPr sz="2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6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algn="l"/>
            <a:r>
              <a:rPr lang="en-US" sz="1600" dirty="0">
                <a:solidFill>
                  <a:schemeClr val="accent2"/>
                </a:solidFill>
                <a:latin typeface="Arial" panose="020B0604020202020204" pitchFamily="34" charset="0"/>
                <a:cs typeface="Arial" panose="020B0604020202020204" pitchFamily="34" charset="0"/>
              </a:rPr>
              <a:t>Step 3: Debug your program and run it.  You will see LED1 flash </a:t>
            </a:r>
            <a:r>
              <a:rPr lang="en-US" sz="1600" dirty="0" err="1">
                <a:solidFill>
                  <a:schemeClr val="accent2"/>
                </a:solidFill>
                <a:latin typeface="Arial" panose="020B0604020202020204" pitchFamily="34" charset="0"/>
                <a:cs typeface="Arial" panose="020B0604020202020204" pitchFamily="34" charset="0"/>
              </a:rPr>
              <a:t>briefy</a:t>
            </a:r>
            <a:r>
              <a:rPr lang="en-US" sz="1600" dirty="0">
                <a:solidFill>
                  <a:schemeClr val="accent2"/>
                </a:solidFill>
                <a:latin typeface="Arial" panose="020B0604020202020204" pitchFamily="34" charset="0"/>
                <a:cs typeface="Arial" panose="020B0604020202020204" pitchFamily="34" charset="0"/>
              </a:rPr>
              <a:t> every 1 second.</a:t>
            </a:r>
          </a:p>
        </p:txBody>
      </p:sp>
      <p:pic>
        <p:nvPicPr>
          <p:cNvPr id="10" name="Picture 9">
            <a:extLst>
              <a:ext uri="{FF2B5EF4-FFF2-40B4-BE49-F238E27FC236}">
                <a16:creationId xmlns:a16="http://schemas.microsoft.com/office/drawing/2014/main" id="{A5FC445F-1256-468D-8CC8-B676FA7F696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37402" y="3856748"/>
            <a:ext cx="5840658" cy="522974"/>
          </a:xfrm>
          <a:prstGeom prst="rect">
            <a:avLst/>
          </a:prstGeom>
        </p:spPr>
      </p:pic>
    </p:spTree>
    <p:extLst>
      <p:ext uri="{BB962C8B-B14F-4D97-AF65-F5344CB8AC3E}">
        <p14:creationId xmlns:p14="http://schemas.microsoft.com/office/powerpoint/2010/main" val="103185030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4705350"/>
            <a:ext cx="6858000" cy="43815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 name="Subtitle 2"/>
          <p:cNvSpPr>
            <a:spLocks noGrp="1"/>
          </p:cNvSpPr>
          <p:nvPr>
            <p:ph type="subTitle" idx="1"/>
          </p:nvPr>
        </p:nvSpPr>
        <p:spPr>
          <a:xfrm>
            <a:off x="4191000" y="4739640"/>
            <a:ext cx="2590800" cy="331469"/>
          </a:xfrm>
        </p:spPr>
        <p:txBody>
          <a:bodyPr>
            <a:normAutofit lnSpcReduction="10000"/>
          </a:bodyPr>
          <a:lstStyle/>
          <a:p>
            <a:r>
              <a:rPr lang="en-US" sz="1600" b="1" cap="small" dirty="0">
                <a:solidFill>
                  <a:schemeClr val="bg1"/>
                </a:solidFill>
                <a:latin typeface="Arial" panose="020B0604020202020204" pitchFamily="34" charset="0"/>
                <a:cs typeface="Arial" panose="020B0604020202020204" pitchFamily="34" charset="0"/>
              </a:rPr>
              <a:t>Brock J. </a:t>
            </a:r>
            <a:r>
              <a:rPr lang="en-US" sz="1400" b="1" cap="small" dirty="0">
                <a:solidFill>
                  <a:schemeClr val="bg1"/>
                </a:solidFill>
                <a:latin typeface="Arial" panose="020B0604020202020204" pitchFamily="34" charset="0"/>
                <a:cs typeface="Arial" panose="020B0604020202020204" pitchFamily="34" charset="0"/>
              </a:rPr>
              <a:t>LaMeres</a:t>
            </a:r>
            <a:r>
              <a:rPr lang="en-US" sz="1600" b="1" cap="small" dirty="0">
                <a:solidFill>
                  <a:schemeClr val="bg1"/>
                </a:solidFill>
                <a:latin typeface="Arial" panose="020B0604020202020204" pitchFamily="34" charset="0"/>
                <a:cs typeface="Arial" panose="020B0604020202020204" pitchFamily="34" charset="0"/>
              </a:rPr>
              <a:t>, Ph.D.</a:t>
            </a:r>
          </a:p>
        </p:txBody>
      </p:sp>
      <p:sp>
        <p:nvSpPr>
          <p:cNvPr id="8" name="TextBox 7"/>
          <p:cNvSpPr txBox="1"/>
          <p:nvPr/>
        </p:nvSpPr>
        <p:spPr>
          <a:xfrm>
            <a:off x="76200" y="819150"/>
            <a:ext cx="6629400" cy="400110"/>
          </a:xfrm>
          <a:prstGeom prst="rect">
            <a:avLst/>
          </a:prstGeom>
          <a:noFill/>
        </p:spPr>
        <p:txBody>
          <a:bodyPr wrap="square" rtlCol="0">
            <a:spAutoFit/>
          </a:bodyPr>
          <a:lstStyle/>
          <a:p>
            <a:r>
              <a:rPr lang="en-US" sz="2000" b="1" cap="small" dirty="0">
                <a:solidFill>
                  <a:schemeClr val="accent2"/>
                </a:solidFill>
                <a:latin typeface="Arial" panose="020B0604020202020204" pitchFamily="34" charset="0"/>
                <a:cs typeface="Arial" panose="020B0604020202020204" pitchFamily="34" charset="0"/>
              </a:rPr>
              <a:t>Chapter 12: Introduction to Timers</a:t>
            </a:r>
            <a:endParaRPr lang="en-US" sz="2200" b="1" cap="small" dirty="0">
              <a:solidFill>
                <a:schemeClr val="accent2"/>
              </a:solidFill>
              <a:latin typeface="Arial" panose="020B0604020202020204" pitchFamily="34" charset="0"/>
              <a:cs typeface="Arial" panose="020B0604020202020204" pitchFamily="34" charset="0"/>
            </a:endParaRPr>
          </a:p>
        </p:txBody>
      </p:sp>
      <p:sp>
        <p:nvSpPr>
          <p:cNvPr id="7" name="Rectangle 6"/>
          <p:cNvSpPr/>
          <p:nvPr/>
        </p:nvSpPr>
        <p:spPr>
          <a:xfrm>
            <a:off x="0" y="1"/>
            <a:ext cx="6858000" cy="81915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 name="Title 1"/>
          <p:cNvSpPr>
            <a:spLocks noGrp="1"/>
          </p:cNvSpPr>
          <p:nvPr>
            <p:ph type="ctrTitle"/>
          </p:nvPr>
        </p:nvSpPr>
        <p:spPr>
          <a:xfrm>
            <a:off x="0" y="11431"/>
            <a:ext cx="6858000" cy="807719"/>
          </a:xfrm>
        </p:spPr>
        <p:txBody>
          <a:bodyPr anchor="ctr">
            <a:normAutofit/>
          </a:bodyPr>
          <a:lstStyle/>
          <a:p>
            <a:r>
              <a:rPr lang="en-US" sz="2200" cap="small" dirty="0">
                <a:solidFill>
                  <a:schemeClr val="bg1"/>
                </a:solidFill>
                <a:latin typeface="Arial" panose="020B0604020202020204" pitchFamily="34" charset="0"/>
                <a:cs typeface="Arial" panose="020B0604020202020204" pitchFamily="34" charset="0"/>
              </a:rPr>
              <a:t>Embedded Systems Design</a:t>
            </a:r>
            <a:endParaRPr lang="en-US" sz="2400" cap="small" dirty="0">
              <a:solidFill>
                <a:schemeClr val="bg1"/>
              </a:solidFill>
              <a:latin typeface="Arial" panose="020B0604020202020204" pitchFamily="34" charset="0"/>
              <a:cs typeface="Arial" panose="020B0604020202020204" pitchFamily="34" charset="0"/>
            </a:endParaRPr>
          </a:p>
        </p:txBody>
      </p:sp>
      <p:sp>
        <p:nvSpPr>
          <p:cNvPr id="12" name="Subtitle 2"/>
          <p:cNvSpPr txBox="1">
            <a:spLocks/>
          </p:cNvSpPr>
          <p:nvPr/>
        </p:nvSpPr>
        <p:spPr>
          <a:xfrm>
            <a:off x="304798" y="1200150"/>
            <a:ext cx="6553202" cy="609600"/>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anose="020B0604020202020204" pitchFamily="34" charset="0"/>
              <a:buNone/>
              <a:defRPr sz="2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6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marL="457200" indent="-457200" algn="l"/>
            <a:r>
              <a:rPr lang="en-US" sz="1600" b="1" cap="small" dirty="0">
                <a:solidFill>
                  <a:schemeClr val="accent2"/>
                </a:solidFill>
                <a:latin typeface="Arial" panose="020B0604020202020204" pitchFamily="34" charset="0"/>
                <a:cs typeface="Arial" panose="020B0604020202020204" pitchFamily="34" charset="0"/>
              </a:rPr>
              <a:t>12.4	Creating Pulse Width Modulated Signals </a:t>
            </a:r>
            <a:br>
              <a:rPr lang="en-US" sz="1600" b="1" cap="small" dirty="0">
                <a:solidFill>
                  <a:schemeClr val="accent2"/>
                </a:solidFill>
                <a:latin typeface="Arial" panose="020B0604020202020204" pitchFamily="34" charset="0"/>
                <a:cs typeface="Arial" panose="020B0604020202020204" pitchFamily="34" charset="0"/>
              </a:rPr>
            </a:br>
            <a:r>
              <a:rPr lang="en-US" sz="1600" b="1" cap="small" dirty="0">
                <a:solidFill>
                  <a:schemeClr val="accent2"/>
                </a:solidFill>
                <a:latin typeface="Arial" panose="020B0604020202020204" pitchFamily="34" charset="0"/>
                <a:cs typeface="Arial" panose="020B0604020202020204" pitchFamily="34" charset="0"/>
              </a:rPr>
              <a:t>using Timer Compares</a:t>
            </a:r>
          </a:p>
        </p:txBody>
      </p:sp>
      <p:pic>
        <p:nvPicPr>
          <p:cNvPr id="14" name="Picture 13">
            <a:extLst>
              <a:ext uri="{FF2B5EF4-FFF2-40B4-BE49-F238E27FC236}">
                <a16:creationId xmlns:a16="http://schemas.microsoft.com/office/drawing/2014/main" id="{23BB91CE-92FD-4948-ABC6-7D99E3678380}"/>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0177" r="43030" b="39259"/>
          <a:stretch/>
        </p:blipFill>
        <p:spPr>
          <a:xfrm>
            <a:off x="4267200" y="2940460"/>
            <a:ext cx="1219200" cy="1612490"/>
          </a:xfrm>
          <a:prstGeom prst="rect">
            <a:avLst/>
          </a:prstGeom>
        </p:spPr>
      </p:pic>
      <p:pic>
        <p:nvPicPr>
          <p:cNvPr id="18" name="Picture 17" descr="A close up of a sign&#10;&#10;Description automatically generated">
            <a:extLst>
              <a:ext uri="{FF2B5EF4-FFF2-40B4-BE49-F238E27FC236}">
                <a16:creationId xmlns:a16="http://schemas.microsoft.com/office/drawing/2014/main" id="{FC850F3E-D576-4012-8880-D4C4585D5E2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2000" y="1765895"/>
            <a:ext cx="1937664" cy="2710855"/>
          </a:xfrm>
          <a:prstGeom prst="rect">
            <a:avLst/>
          </a:prstGeom>
        </p:spPr>
      </p:pic>
      <p:pic>
        <p:nvPicPr>
          <p:cNvPr id="19" name="Picture 2" descr="Subscribe to Dr. LaMeres' YouTube Channel">
            <a:extLst>
              <a:ext uri="{FF2B5EF4-FFF2-40B4-BE49-F238E27FC236}">
                <a16:creationId xmlns:a16="http://schemas.microsoft.com/office/drawing/2014/main" id="{C9718A2C-B4B7-4104-8909-64A033B4E6C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57600" y="1879693"/>
            <a:ext cx="2209800" cy="622114"/>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5E6E319F-C3E0-4808-9D78-30F5CDC96952}"/>
              </a:ext>
            </a:extLst>
          </p:cNvPr>
          <p:cNvSpPr txBox="1"/>
          <p:nvPr/>
        </p:nvSpPr>
        <p:spPr>
          <a:xfrm>
            <a:off x="2906652" y="2599551"/>
            <a:ext cx="3810000" cy="276999"/>
          </a:xfrm>
          <a:prstGeom prst="rect">
            <a:avLst/>
          </a:prstGeom>
          <a:noFill/>
        </p:spPr>
        <p:txBody>
          <a:bodyPr wrap="square" rtlCol="0">
            <a:spAutoFit/>
          </a:bodyPr>
          <a:lstStyle/>
          <a:p>
            <a:r>
              <a:rPr lang="en-US" sz="1200" dirty="0">
                <a:hlinkClick r:id="rId5"/>
              </a:rPr>
              <a:t>www.youtube.com/c/DigitalLogicProgramming_LaMeres</a:t>
            </a:r>
            <a:r>
              <a:rPr lang="en-US" sz="1200" dirty="0"/>
              <a:t> </a:t>
            </a:r>
          </a:p>
        </p:txBody>
      </p:sp>
    </p:spTree>
    <p:extLst>
      <p:ext uri="{BB962C8B-B14F-4D97-AF65-F5344CB8AC3E}">
        <p14:creationId xmlns:p14="http://schemas.microsoft.com/office/powerpoint/2010/main" val="219859142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4705350"/>
            <a:ext cx="6858000" cy="43815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 name="Subtitle 2"/>
          <p:cNvSpPr>
            <a:spLocks noGrp="1"/>
          </p:cNvSpPr>
          <p:nvPr>
            <p:ph type="subTitle" idx="1"/>
          </p:nvPr>
        </p:nvSpPr>
        <p:spPr>
          <a:xfrm>
            <a:off x="4191000" y="4739640"/>
            <a:ext cx="2590800" cy="331469"/>
          </a:xfrm>
        </p:spPr>
        <p:txBody>
          <a:bodyPr>
            <a:normAutofit lnSpcReduction="10000"/>
          </a:bodyPr>
          <a:lstStyle/>
          <a:p>
            <a:r>
              <a:rPr lang="en-US" sz="1600" b="1" cap="small" dirty="0">
                <a:solidFill>
                  <a:schemeClr val="bg1"/>
                </a:solidFill>
                <a:latin typeface="Arial" panose="020B0604020202020204" pitchFamily="34" charset="0"/>
                <a:cs typeface="Arial" panose="020B0604020202020204" pitchFamily="34" charset="0"/>
              </a:rPr>
              <a:t>Brock J. </a:t>
            </a:r>
            <a:r>
              <a:rPr lang="en-US" sz="1400" b="1" cap="small" dirty="0">
                <a:solidFill>
                  <a:schemeClr val="bg1"/>
                </a:solidFill>
                <a:latin typeface="Arial" panose="020B0604020202020204" pitchFamily="34" charset="0"/>
                <a:cs typeface="Arial" panose="020B0604020202020204" pitchFamily="34" charset="0"/>
              </a:rPr>
              <a:t>LaMeres</a:t>
            </a:r>
            <a:r>
              <a:rPr lang="en-US" sz="1600" b="1" cap="small" dirty="0">
                <a:solidFill>
                  <a:schemeClr val="bg1"/>
                </a:solidFill>
                <a:latin typeface="Arial" panose="020B0604020202020204" pitchFamily="34" charset="0"/>
                <a:cs typeface="Arial" panose="020B0604020202020204" pitchFamily="34" charset="0"/>
              </a:rPr>
              <a:t>, Ph.D.</a:t>
            </a:r>
          </a:p>
        </p:txBody>
      </p:sp>
      <p:sp>
        <p:nvSpPr>
          <p:cNvPr id="8" name="TextBox 7"/>
          <p:cNvSpPr txBox="1"/>
          <p:nvPr/>
        </p:nvSpPr>
        <p:spPr>
          <a:xfrm>
            <a:off x="76200" y="819150"/>
            <a:ext cx="6629400" cy="400110"/>
          </a:xfrm>
          <a:prstGeom prst="rect">
            <a:avLst/>
          </a:prstGeom>
          <a:noFill/>
        </p:spPr>
        <p:txBody>
          <a:bodyPr wrap="square" rtlCol="0">
            <a:spAutoFit/>
          </a:bodyPr>
          <a:lstStyle/>
          <a:p>
            <a:r>
              <a:rPr lang="en-US" sz="2000" b="1" cap="small" dirty="0">
                <a:solidFill>
                  <a:schemeClr val="accent2"/>
                </a:solidFill>
                <a:latin typeface="Arial" panose="020B0604020202020204" pitchFamily="34" charset="0"/>
                <a:cs typeface="Arial" panose="020B0604020202020204" pitchFamily="34" charset="0"/>
              </a:rPr>
              <a:t>Chapter 12: Introduction to Timers</a:t>
            </a:r>
            <a:endParaRPr lang="en-US" sz="2200" b="1" cap="small" dirty="0">
              <a:solidFill>
                <a:schemeClr val="accent2"/>
              </a:solidFill>
              <a:latin typeface="Arial" panose="020B0604020202020204" pitchFamily="34" charset="0"/>
              <a:cs typeface="Arial" panose="020B0604020202020204" pitchFamily="34" charset="0"/>
            </a:endParaRPr>
          </a:p>
        </p:txBody>
      </p:sp>
      <p:sp>
        <p:nvSpPr>
          <p:cNvPr id="7" name="Rectangle 6"/>
          <p:cNvSpPr/>
          <p:nvPr/>
        </p:nvSpPr>
        <p:spPr>
          <a:xfrm>
            <a:off x="0" y="1"/>
            <a:ext cx="6858000" cy="81915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 name="Title 1"/>
          <p:cNvSpPr>
            <a:spLocks noGrp="1"/>
          </p:cNvSpPr>
          <p:nvPr>
            <p:ph type="ctrTitle"/>
          </p:nvPr>
        </p:nvSpPr>
        <p:spPr>
          <a:xfrm>
            <a:off x="0" y="11431"/>
            <a:ext cx="6858000" cy="807719"/>
          </a:xfrm>
        </p:spPr>
        <p:txBody>
          <a:bodyPr anchor="ctr">
            <a:normAutofit/>
          </a:bodyPr>
          <a:lstStyle/>
          <a:p>
            <a:r>
              <a:rPr lang="en-US" sz="2200" cap="small" dirty="0">
                <a:solidFill>
                  <a:schemeClr val="bg1"/>
                </a:solidFill>
                <a:latin typeface="Arial" panose="020B0604020202020204" pitchFamily="34" charset="0"/>
                <a:cs typeface="Arial" panose="020B0604020202020204" pitchFamily="34" charset="0"/>
              </a:rPr>
              <a:t>Embedded Systems Design</a:t>
            </a:r>
            <a:endParaRPr lang="en-US" sz="2400" cap="small" dirty="0">
              <a:solidFill>
                <a:schemeClr val="bg1"/>
              </a:solidFill>
              <a:latin typeface="Arial" panose="020B0604020202020204" pitchFamily="34" charset="0"/>
              <a:cs typeface="Arial" panose="020B0604020202020204" pitchFamily="34" charset="0"/>
            </a:endParaRPr>
          </a:p>
        </p:txBody>
      </p:sp>
      <p:sp>
        <p:nvSpPr>
          <p:cNvPr id="12" name="Subtitle 2"/>
          <p:cNvSpPr txBox="1">
            <a:spLocks/>
          </p:cNvSpPr>
          <p:nvPr/>
        </p:nvSpPr>
        <p:spPr>
          <a:xfrm>
            <a:off x="304798" y="1200150"/>
            <a:ext cx="6553202" cy="331469"/>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anose="020B0604020202020204" pitchFamily="34" charset="0"/>
              <a:buNone/>
              <a:defRPr sz="2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6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marL="457200" indent="-457200" algn="l"/>
            <a:r>
              <a:rPr lang="en-US" sz="1600" b="1" cap="small" dirty="0">
                <a:solidFill>
                  <a:schemeClr val="accent2"/>
                </a:solidFill>
                <a:latin typeface="Arial" panose="020B0604020202020204" pitchFamily="34" charset="0"/>
                <a:cs typeface="Arial" panose="020B0604020202020204" pitchFamily="34" charset="0"/>
              </a:rPr>
              <a:t>12.5	Timer Captures on the MSP430FR2355</a:t>
            </a:r>
          </a:p>
        </p:txBody>
      </p:sp>
      <p:sp>
        <p:nvSpPr>
          <p:cNvPr id="15" name="Subtitle 2"/>
          <p:cNvSpPr txBox="1">
            <a:spLocks/>
          </p:cNvSpPr>
          <p:nvPr/>
        </p:nvSpPr>
        <p:spPr>
          <a:xfrm>
            <a:off x="-342900" y="4445783"/>
            <a:ext cx="2819400" cy="292422"/>
          </a:xfrm>
          <a:prstGeom prst="rect">
            <a:avLst/>
          </a:prstGeom>
        </p:spPr>
        <p:txBody>
          <a:bodyPr vert="horz" lIns="91440" tIns="45720" rIns="91440" bIns="45720" rtlCol="0" anchor="ctr">
            <a:noAutofit/>
          </a:bodyPr>
          <a:lstStyle>
            <a:lvl1pPr marL="0" indent="0" algn="ctr" defTabSz="914400" rtl="0" eaLnBrk="1" latinLnBrk="0" hangingPunct="1">
              <a:spcBef>
                <a:spcPct val="20000"/>
              </a:spcBef>
              <a:buFont typeface="Arial" panose="020B0604020202020204" pitchFamily="34" charset="0"/>
              <a:buNone/>
              <a:defRPr sz="2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6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endParaRPr lang="en-US" sz="1000" dirty="0">
              <a:solidFill>
                <a:schemeClr val="accent2"/>
              </a:solidFill>
              <a:latin typeface="Arial" panose="020B0604020202020204" pitchFamily="34" charset="0"/>
              <a:cs typeface="Arial" panose="020B0604020202020204" pitchFamily="34" charset="0"/>
            </a:endParaRPr>
          </a:p>
        </p:txBody>
      </p:sp>
      <p:pic>
        <p:nvPicPr>
          <p:cNvPr id="13" name="Picture 12">
            <a:extLst>
              <a:ext uri="{FF2B5EF4-FFF2-40B4-BE49-F238E27FC236}">
                <a16:creationId xmlns:a16="http://schemas.microsoft.com/office/drawing/2014/main" id="{68402BD9-34BB-49F7-9196-453FC71396B9}"/>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0177" r="43030" b="39259"/>
          <a:stretch/>
        </p:blipFill>
        <p:spPr>
          <a:xfrm>
            <a:off x="4267200" y="2940460"/>
            <a:ext cx="1219200" cy="1612490"/>
          </a:xfrm>
          <a:prstGeom prst="rect">
            <a:avLst/>
          </a:prstGeom>
        </p:spPr>
      </p:pic>
      <p:pic>
        <p:nvPicPr>
          <p:cNvPr id="14" name="Picture 13" descr="A close up of a sign&#10;&#10;Description automatically generated">
            <a:extLst>
              <a:ext uri="{FF2B5EF4-FFF2-40B4-BE49-F238E27FC236}">
                <a16:creationId xmlns:a16="http://schemas.microsoft.com/office/drawing/2014/main" id="{32472495-C77B-4BB1-93BF-004461CDF56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2000" y="1765895"/>
            <a:ext cx="1937664" cy="2710855"/>
          </a:xfrm>
          <a:prstGeom prst="rect">
            <a:avLst/>
          </a:prstGeom>
        </p:spPr>
      </p:pic>
    </p:spTree>
    <p:extLst>
      <p:ext uri="{BB962C8B-B14F-4D97-AF65-F5344CB8AC3E}">
        <p14:creationId xmlns:p14="http://schemas.microsoft.com/office/powerpoint/2010/main" val="230797763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4857750"/>
            <a:ext cx="6858000" cy="28575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 name="Subtitle 2"/>
          <p:cNvSpPr>
            <a:spLocks noGrp="1"/>
          </p:cNvSpPr>
          <p:nvPr>
            <p:ph type="subTitle" idx="1"/>
          </p:nvPr>
        </p:nvSpPr>
        <p:spPr>
          <a:xfrm>
            <a:off x="3886200" y="4857750"/>
            <a:ext cx="2971800" cy="285751"/>
          </a:xfrm>
        </p:spPr>
        <p:txBody>
          <a:bodyPr>
            <a:noAutofit/>
          </a:bodyPr>
          <a:lstStyle/>
          <a:p>
            <a:r>
              <a:rPr lang="en-US" sz="1000" b="1" cap="small" dirty="0">
                <a:solidFill>
                  <a:schemeClr val="bg1"/>
                </a:solidFill>
                <a:latin typeface="Arial" panose="020B0604020202020204" pitchFamily="34" charset="0"/>
                <a:cs typeface="Arial" panose="020B0604020202020204" pitchFamily="34" charset="0"/>
              </a:rPr>
              <a:t>12.5     Timer Captures on the MSP430FR2355</a:t>
            </a:r>
          </a:p>
        </p:txBody>
      </p:sp>
      <p:sp>
        <p:nvSpPr>
          <p:cNvPr id="8" name="TextBox 7"/>
          <p:cNvSpPr txBox="1"/>
          <p:nvPr/>
        </p:nvSpPr>
        <p:spPr>
          <a:xfrm>
            <a:off x="0" y="492887"/>
            <a:ext cx="6629400" cy="400110"/>
          </a:xfrm>
          <a:prstGeom prst="rect">
            <a:avLst/>
          </a:prstGeom>
          <a:noFill/>
        </p:spPr>
        <p:txBody>
          <a:bodyPr wrap="square" rtlCol="0">
            <a:spAutoFit/>
          </a:bodyPr>
          <a:lstStyle/>
          <a:p>
            <a:r>
              <a:rPr lang="en-US" sz="2000" b="1" cap="small" dirty="0">
                <a:solidFill>
                  <a:schemeClr val="accent2"/>
                </a:solidFill>
                <a:latin typeface="Arial" panose="020B0604020202020204" pitchFamily="34" charset="0"/>
                <a:cs typeface="Arial" panose="020B0604020202020204" pitchFamily="34" charset="0"/>
              </a:rPr>
              <a:t>Timer Captures on the MSP430FR2355</a:t>
            </a:r>
            <a:endParaRPr lang="en-US" sz="2200" b="1" cap="small" dirty="0">
              <a:solidFill>
                <a:schemeClr val="accent2"/>
              </a:solidFill>
              <a:latin typeface="Arial" panose="020B0604020202020204" pitchFamily="34" charset="0"/>
              <a:cs typeface="Arial" panose="020B0604020202020204" pitchFamily="34" charset="0"/>
            </a:endParaRPr>
          </a:p>
        </p:txBody>
      </p:sp>
      <p:sp>
        <p:nvSpPr>
          <p:cNvPr id="7" name="Rectangle 6"/>
          <p:cNvSpPr/>
          <p:nvPr/>
        </p:nvSpPr>
        <p:spPr>
          <a:xfrm>
            <a:off x="0" y="1"/>
            <a:ext cx="6858000" cy="47303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 name="Title 1"/>
          <p:cNvSpPr>
            <a:spLocks noGrp="1"/>
          </p:cNvSpPr>
          <p:nvPr>
            <p:ph type="ctrTitle"/>
          </p:nvPr>
        </p:nvSpPr>
        <p:spPr>
          <a:xfrm>
            <a:off x="0" y="11431"/>
            <a:ext cx="6858000" cy="461605"/>
          </a:xfrm>
        </p:spPr>
        <p:txBody>
          <a:bodyPr anchor="ctr">
            <a:noAutofit/>
          </a:bodyPr>
          <a:lstStyle/>
          <a:p>
            <a:pPr algn="l"/>
            <a:r>
              <a:rPr lang="en-US" sz="1600" cap="small" dirty="0">
                <a:solidFill>
                  <a:schemeClr val="bg1"/>
                </a:solidFill>
                <a:latin typeface="Arial" panose="020B0604020202020204" pitchFamily="34" charset="0"/>
                <a:cs typeface="Arial" panose="020B0604020202020204" pitchFamily="34" charset="0"/>
              </a:rPr>
              <a:t>Ch. 12: Introduction to Timers</a:t>
            </a:r>
          </a:p>
        </p:txBody>
      </p:sp>
      <p:sp>
        <p:nvSpPr>
          <p:cNvPr id="13" name="Subtitle 2">
            <a:extLst>
              <a:ext uri="{FF2B5EF4-FFF2-40B4-BE49-F238E27FC236}">
                <a16:creationId xmlns:a16="http://schemas.microsoft.com/office/drawing/2014/main" id="{8F69CA9F-A8B9-4D11-B279-E8EE55818194}"/>
              </a:ext>
            </a:extLst>
          </p:cNvPr>
          <p:cNvSpPr txBox="1">
            <a:spLocks/>
          </p:cNvSpPr>
          <p:nvPr/>
        </p:nvSpPr>
        <p:spPr>
          <a:xfrm>
            <a:off x="190500" y="895155"/>
            <a:ext cx="6667500" cy="2881801"/>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anose="020B0604020202020204" pitchFamily="34" charset="0"/>
              <a:buNone/>
              <a:defRPr sz="2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6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marL="228600" indent="-228600" algn="l">
              <a:buFont typeface="Arial" panose="020B0604020202020204" pitchFamily="34" charset="0"/>
              <a:buChar char="•"/>
            </a:pPr>
            <a:endParaRPr lang="en-US" sz="1600" dirty="0">
              <a:solidFill>
                <a:schemeClr val="accent2"/>
              </a:solidFill>
              <a:latin typeface="Arial" panose="020B0604020202020204" pitchFamily="34" charset="0"/>
              <a:cs typeface="Arial" panose="020B0604020202020204" pitchFamily="34" charset="0"/>
            </a:endParaRPr>
          </a:p>
        </p:txBody>
      </p:sp>
      <p:pic>
        <p:nvPicPr>
          <p:cNvPr id="21" name="Picture 20" descr="A screenshot of a cell phone&#10;&#10;Description automatically generated">
            <a:extLst>
              <a:ext uri="{FF2B5EF4-FFF2-40B4-BE49-F238E27FC236}">
                <a16:creationId xmlns:a16="http://schemas.microsoft.com/office/drawing/2014/main" id="{DCB4ABE6-61B7-4F32-BE3C-AB1B0C5C3ADE}"/>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346" t="33102" r="2346" b="18307"/>
          <a:stretch/>
        </p:blipFill>
        <p:spPr>
          <a:xfrm>
            <a:off x="457200" y="1200150"/>
            <a:ext cx="6047230" cy="2362200"/>
          </a:xfrm>
          <a:prstGeom prst="rect">
            <a:avLst/>
          </a:prstGeom>
        </p:spPr>
      </p:pic>
    </p:spTree>
    <p:extLst>
      <p:ext uri="{BB962C8B-B14F-4D97-AF65-F5344CB8AC3E}">
        <p14:creationId xmlns:p14="http://schemas.microsoft.com/office/powerpoint/2010/main" val="233013494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4857750"/>
            <a:ext cx="6858000" cy="28575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 name="Subtitle 2"/>
          <p:cNvSpPr>
            <a:spLocks noGrp="1"/>
          </p:cNvSpPr>
          <p:nvPr>
            <p:ph type="subTitle" idx="1"/>
          </p:nvPr>
        </p:nvSpPr>
        <p:spPr>
          <a:xfrm>
            <a:off x="3886200" y="4857750"/>
            <a:ext cx="2971800" cy="285751"/>
          </a:xfrm>
        </p:spPr>
        <p:txBody>
          <a:bodyPr>
            <a:noAutofit/>
          </a:bodyPr>
          <a:lstStyle/>
          <a:p>
            <a:r>
              <a:rPr lang="en-US" sz="1000" b="1" cap="small" dirty="0">
                <a:solidFill>
                  <a:schemeClr val="bg1"/>
                </a:solidFill>
                <a:latin typeface="Arial" panose="020B0604020202020204" pitchFamily="34" charset="0"/>
                <a:cs typeface="Arial" panose="020B0604020202020204" pitchFamily="34" charset="0"/>
              </a:rPr>
              <a:t>12.5     Timer Captures on the MSP430FR2355</a:t>
            </a:r>
          </a:p>
        </p:txBody>
      </p:sp>
      <p:sp>
        <p:nvSpPr>
          <p:cNvPr id="8" name="TextBox 7"/>
          <p:cNvSpPr txBox="1"/>
          <p:nvPr/>
        </p:nvSpPr>
        <p:spPr>
          <a:xfrm>
            <a:off x="0" y="492887"/>
            <a:ext cx="6629400" cy="400110"/>
          </a:xfrm>
          <a:prstGeom prst="rect">
            <a:avLst/>
          </a:prstGeom>
          <a:noFill/>
        </p:spPr>
        <p:txBody>
          <a:bodyPr wrap="square" rtlCol="0">
            <a:spAutoFit/>
          </a:bodyPr>
          <a:lstStyle/>
          <a:p>
            <a:r>
              <a:rPr lang="en-US" sz="2000" b="1" cap="small" dirty="0">
                <a:solidFill>
                  <a:schemeClr val="accent2"/>
                </a:solidFill>
                <a:latin typeface="Arial" panose="020B0604020202020204" pitchFamily="34" charset="0"/>
                <a:cs typeface="Arial" panose="020B0604020202020204" pitchFamily="34" charset="0"/>
              </a:rPr>
              <a:t>Timer Captures on the MSP430FR2355</a:t>
            </a:r>
            <a:endParaRPr lang="en-US" sz="2200" b="1" cap="small" dirty="0">
              <a:solidFill>
                <a:schemeClr val="accent2"/>
              </a:solidFill>
              <a:latin typeface="Arial" panose="020B0604020202020204" pitchFamily="34" charset="0"/>
              <a:cs typeface="Arial" panose="020B0604020202020204" pitchFamily="34" charset="0"/>
            </a:endParaRPr>
          </a:p>
        </p:txBody>
      </p:sp>
      <p:sp>
        <p:nvSpPr>
          <p:cNvPr id="7" name="Rectangle 6"/>
          <p:cNvSpPr/>
          <p:nvPr/>
        </p:nvSpPr>
        <p:spPr>
          <a:xfrm>
            <a:off x="0" y="1"/>
            <a:ext cx="6858000" cy="47303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 name="Title 1"/>
          <p:cNvSpPr>
            <a:spLocks noGrp="1"/>
          </p:cNvSpPr>
          <p:nvPr>
            <p:ph type="ctrTitle"/>
          </p:nvPr>
        </p:nvSpPr>
        <p:spPr>
          <a:xfrm>
            <a:off x="0" y="11431"/>
            <a:ext cx="6858000" cy="461605"/>
          </a:xfrm>
        </p:spPr>
        <p:txBody>
          <a:bodyPr anchor="ctr">
            <a:noAutofit/>
          </a:bodyPr>
          <a:lstStyle/>
          <a:p>
            <a:pPr algn="l"/>
            <a:r>
              <a:rPr lang="en-US" sz="1600" cap="small" dirty="0">
                <a:solidFill>
                  <a:schemeClr val="bg1"/>
                </a:solidFill>
                <a:latin typeface="Arial" panose="020B0604020202020204" pitchFamily="34" charset="0"/>
                <a:cs typeface="Arial" panose="020B0604020202020204" pitchFamily="34" charset="0"/>
              </a:rPr>
              <a:t>Ch. 12: Introduction to Timers</a:t>
            </a:r>
          </a:p>
        </p:txBody>
      </p:sp>
      <p:sp>
        <p:nvSpPr>
          <p:cNvPr id="16" name="Subtitle 2"/>
          <p:cNvSpPr txBox="1">
            <a:spLocks/>
          </p:cNvSpPr>
          <p:nvPr/>
        </p:nvSpPr>
        <p:spPr>
          <a:xfrm>
            <a:off x="972820" y="3931246"/>
            <a:ext cx="3200400" cy="360759"/>
          </a:xfrm>
          <a:prstGeom prst="rect">
            <a:avLst/>
          </a:prstGeom>
        </p:spPr>
        <p:txBody>
          <a:bodyPr vert="horz" lIns="91440" tIns="45720" rIns="91440" bIns="45720" rtlCol="0" anchor="ctr">
            <a:noAutofit/>
          </a:bodyPr>
          <a:lstStyle>
            <a:lvl1pPr marL="0" indent="0" algn="ctr" defTabSz="914400" rtl="0" eaLnBrk="1" latinLnBrk="0" hangingPunct="1">
              <a:spcBef>
                <a:spcPct val="20000"/>
              </a:spcBef>
              <a:buFont typeface="Arial" panose="020B0604020202020204" pitchFamily="34" charset="0"/>
              <a:buNone/>
              <a:defRPr sz="2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6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algn="r"/>
            <a:r>
              <a:rPr lang="en-US" sz="600" dirty="0">
                <a:solidFill>
                  <a:schemeClr val="bg1"/>
                </a:solidFill>
                <a:latin typeface="Arial" panose="020B0604020202020204" pitchFamily="34" charset="0"/>
                <a:cs typeface="Arial" panose="020B0604020202020204" pitchFamily="34" charset="0"/>
              </a:rPr>
              <a:t>Image Courtesy of </a:t>
            </a:r>
          </a:p>
          <a:p>
            <a:pPr algn="r"/>
            <a:r>
              <a:rPr lang="en-US" sz="600" i="1" dirty="0">
                <a:solidFill>
                  <a:schemeClr val="bg1"/>
                </a:solidFill>
                <a:latin typeface="Arial" panose="020B0604020202020204" pitchFamily="34" charset="0"/>
                <a:cs typeface="Arial" panose="020B0604020202020204" pitchFamily="34" charset="0"/>
              </a:rPr>
              <a:t>Recording Connection of Canada</a:t>
            </a:r>
            <a:endParaRPr lang="en-US" sz="600" dirty="0">
              <a:solidFill>
                <a:schemeClr val="bg1"/>
              </a:solidFill>
              <a:latin typeface="Arial" panose="020B0604020202020204" pitchFamily="34" charset="0"/>
              <a:cs typeface="Arial" panose="020B0604020202020204" pitchFamily="34" charset="0"/>
            </a:endParaRPr>
          </a:p>
        </p:txBody>
      </p:sp>
      <p:sp>
        <p:nvSpPr>
          <p:cNvPr id="10" name="Subtitle 2">
            <a:extLst>
              <a:ext uri="{FF2B5EF4-FFF2-40B4-BE49-F238E27FC236}">
                <a16:creationId xmlns:a16="http://schemas.microsoft.com/office/drawing/2014/main" id="{D1D09720-C187-4466-8188-5F19EDE8CE76}"/>
              </a:ext>
            </a:extLst>
          </p:cNvPr>
          <p:cNvSpPr txBox="1">
            <a:spLocks/>
          </p:cNvSpPr>
          <p:nvPr/>
        </p:nvSpPr>
        <p:spPr>
          <a:xfrm>
            <a:off x="972820" y="3931246"/>
            <a:ext cx="3200400" cy="360759"/>
          </a:xfrm>
          <a:prstGeom prst="rect">
            <a:avLst/>
          </a:prstGeom>
        </p:spPr>
        <p:txBody>
          <a:bodyPr vert="horz" lIns="91440" tIns="45720" rIns="91440" bIns="45720" rtlCol="0" anchor="ctr">
            <a:noAutofit/>
          </a:bodyPr>
          <a:lstStyle>
            <a:lvl1pPr marL="0" indent="0" algn="ctr" defTabSz="914400" rtl="0" eaLnBrk="1" latinLnBrk="0" hangingPunct="1">
              <a:spcBef>
                <a:spcPct val="20000"/>
              </a:spcBef>
              <a:buFont typeface="Arial" panose="020B0604020202020204" pitchFamily="34" charset="0"/>
              <a:buNone/>
              <a:defRPr sz="2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6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algn="r"/>
            <a:r>
              <a:rPr lang="en-US" sz="600" dirty="0">
                <a:solidFill>
                  <a:schemeClr val="bg1"/>
                </a:solidFill>
                <a:latin typeface="Arial" panose="020B0604020202020204" pitchFamily="34" charset="0"/>
                <a:cs typeface="Arial" panose="020B0604020202020204" pitchFamily="34" charset="0"/>
              </a:rPr>
              <a:t>Image Courtesy of </a:t>
            </a:r>
          </a:p>
          <a:p>
            <a:pPr algn="r"/>
            <a:r>
              <a:rPr lang="en-US" sz="600" i="1" dirty="0">
                <a:solidFill>
                  <a:schemeClr val="bg1"/>
                </a:solidFill>
                <a:latin typeface="Arial" panose="020B0604020202020204" pitchFamily="34" charset="0"/>
                <a:cs typeface="Arial" panose="020B0604020202020204" pitchFamily="34" charset="0"/>
              </a:rPr>
              <a:t>Recording Connection of Canada</a:t>
            </a:r>
            <a:endParaRPr lang="en-US" sz="600" dirty="0">
              <a:solidFill>
                <a:schemeClr val="bg1"/>
              </a:solidFill>
              <a:latin typeface="Arial" panose="020B0604020202020204" pitchFamily="34" charset="0"/>
              <a:cs typeface="Arial" panose="020B0604020202020204" pitchFamily="34" charset="0"/>
            </a:endParaRPr>
          </a:p>
        </p:txBody>
      </p:sp>
      <p:sp>
        <p:nvSpPr>
          <p:cNvPr id="13" name="Subtitle 2">
            <a:extLst>
              <a:ext uri="{FF2B5EF4-FFF2-40B4-BE49-F238E27FC236}">
                <a16:creationId xmlns:a16="http://schemas.microsoft.com/office/drawing/2014/main" id="{8F69CA9F-A8B9-4D11-B279-E8EE55818194}"/>
              </a:ext>
            </a:extLst>
          </p:cNvPr>
          <p:cNvSpPr txBox="1">
            <a:spLocks/>
          </p:cNvSpPr>
          <p:nvPr/>
        </p:nvSpPr>
        <p:spPr>
          <a:xfrm>
            <a:off x="190500" y="895155"/>
            <a:ext cx="6667500" cy="2881801"/>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anose="020B0604020202020204" pitchFamily="34" charset="0"/>
              <a:buNone/>
              <a:defRPr sz="2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6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marL="228600" indent="-228600" algn="l">
              <a:buFont typeface="Arial" panose="020B0604020202020204" pitchFamily="34" charset="0"/>
              <a:buChar char="•"/>
            </a:pPr>
            <a:r>
              <a:rPr lang="en-US" sz="1600" b="1" dirty="0">
                <a:solidFill>
                  <a:schemeClr val="accent2"/>
                </a:solidFill>
                <a:latin typeface="Arial" panose="020B0604020202020204" pitchFamily="34" charset="0"/>
                <a:cs typeface="Arial" panose="020B0604020202020204" pitchFamily="34" charset="0"/>
              </a:rPr>
              <a:t>Timer Capture</a:t>
            </a:r>
            <a:r>
              <a:rPr lang="en-US" sz="1600" dirty="0">
                <a:solidFill>
                  <a:schemeClr val="accent2"/>
                </a:solidFill>
                <a:latin typeface="Arial" panose="020B0604020202020204" pitchFamily="34" charset="0"/>
                <a:cs typeface="Arial" panose="020B0604020202020204" pitchFamily="34" charset="0"/>
              </a:rPr>
              <a:t> – store the current value of the timer into one of the capture/compare registers upon a triggering event.</a:t>
            </a:r>
          </a:p>
          <a:p>
            <a:pPr marL="228600" indent="-228600" algn="l">
              <a:buFont typeface="Arial" panose="020B0604020202020204" pitchFamily="34" charset="0"/>
              <a:buChar char="•"/>
            </a:pPr>
            <a:endParaRPr lang="en-US" sz="1600" dirty="0">
              <a:solidFill>
                <a:schemeClr val="accent2"/>
              </a:solidFill>
              <a:latin typeface="Arial" panose="020B0604020202020204" pitchFamily="34" charset="0"/>
              <a:cs typeface="Arial" panose="020B0604020202020204" pitchFamily="34" charset="0"/>
            </a:endParaRPr>
          </a:p>
          <a:p>
            <a:pPr marL="228600" indent="-228600" algn="l">
              <a:buFont typeface="Arial" panose="020B0604020202020204" pitchFamily="34" charset="0"/>
              <a:buChar char="•"/>
            </a:pPr>
            <a:r>
              <a:rPr lang="en-US" sz="1600" dirty="0">
                <a:solidFill>
                  <a:schemeClr val="accent2"/>
                </a:solidFill>
                <a:latin typeface="Arial" panose="020B0604020202020204" pitchFamily="34" charset="0"/>
                <a:cs typeface="Arial" panose="020B0604020202020204" pitchFamily="34" charset="0"/>
              </a:rPr>
              <a:t>This function can be used to measure time between events, both externally or internally.</a:t>
            </a:r>
          </a:p>
          <a:p>
            <a:pPr marL="228600" indent="-228600" algn="l">
              <a:buFont typeface="Arial" panose="020B0604020202020204" pitchFamily="34" charset="0"/>
              <a:buChar char="•"/>
            </a:pPr>
            <a:endParaRPr lang="en-US" sz="1600" dirty="0">
              <a:solidFill>
                <a:schemeClr val="accent2"/>
              </a:solidFill>
              <a:latin typeface="Arial" panose="020B0604020202020204" pitchFamily="34" charset="0"/>
              <a:cs typeface="Arial" panose="020B0604020202020204" pitchFamily="34" charset="0"/>
            </a:endParaRPr>
          </a:p>
          <a:p>
            <a:pPr marL="228600" indent="-228600" algn="l">
              <a:buFont typeface="Arial" panose="020B0604020202020204" pitchFamily="34" charset="0"/>
              <a:buChar char="•"/>
            </a:pPr>
            <a:r>
              <a:rPr lang="en-US" sz="1600" dirty="0">
                <a:solidFill>
                  <a:schemeClr val="accent2"/>
                </a:solidFill>
                <a:latin typeface="Arial" panose="020B0604020202020204" pitchFamily="34" charset="0"/>
                <a:cs typeface="Arial" panose="020B0604020202020204" pitchFamily="34" charset="0"/>
              </a:rPr>
              <a:t>The capture mode is selected with </a:t>
            </a:r>
            <a:r>
              <a:rPr lang="en-US" sz="1600" b="1" dirty="0">
                <a:solidFill>
                  <a:schemeClr val="accent2"/>
                </a:solidFill>
                <a:latin typeface="Arial" panose="020B0604020202020204" pitchFamily="34" charset="0"/>
                <a:cs typeface="Arial" panose="020B0604020202020204" pitchFamily="34" charset="0"/>
              </a:rPr>
              <a:t>CAP=1</a:t>
            </a:r>
            <a:r>
              <a:rPr lang="en-US" sz="1600" dirty="0">
                <a:solidFill>
                  <a:schemeClr val="accent2"/>
                </a:solidFill>
                <a:latin typeface="Arial" panose="020B0604020202020204" pitchFamily="34" charset="0"/>
                <a:cs typeface="Arial" panose="020B0604020202020204" pitchFamily="34" charset="0"/>
              </a:rPr>
              <a:t> in the </a:t>
            </a:r>
            <a:r>
              <a:rPr lang="en-US" sz="1600" dirty="0" err="1">
                <a:solidFill>
                  <a:schemeClr val="accent2"/>
                </a:solidFill>
                <a:latin typeface="Arial" panose="020B0604020202020204" pitchFamily="34" charset="0"/>
                <a:cs typeface="Arial" panose="020B0604020202020204" pitchFamily="34" charset="0"/>
              </a:rPr>
              <a:t>TBxCCTLn</a:t>
            </a:r>
            <a:r>
              <a:rPr lang="en-US" sz="1600" dirty="0">
                <a:solidFill>
                  <a:schemeClr val="accent2"/>
                </a:solidFill>
                <a:latin typeface="Arial" panose="020B0604020202020204" pitchFamily="34" charset="0"/>
                <a:cs typeface="Arial" panose="020B0604020202020204" pitchFamily="34" charset="0"/>
              </a:rPr>
              <a:t> register.</a:t>
            </a:r>
          </a:p>
          <a:p>
            <a:pPr marL="228600" indent="-228600" algn="l">
              <a:buFont typeface="Arial" panose="020B0604020202020204" pitchFamily="34" charset="0"/>
              <a:buChar char="•"/>
            </a:pPr>
            <a:endParaRPr lang="en-US" sz="1600" dirty="0">
              <a:solidFill>
                <a:schemeClr val="accent2"/>
              </a:solidFill>
              <a:latin typeface="Arial" panose="020B0604020202020204" pitchFamily="34" charset="0"/>
              <a:cs typeface="Arial" panose="020B0604020202020204" pitchFamily="34" charset="0"/>
            </a:endParaRPr>
          </a:p>
          <a:p>
            <a:pPr marL="228600" indent="-228600" algn="l">
              <a:buFont typeface="Arial" panose="020B0604020202020204" pitchFamily="34" charset="0"/>
              <a:buChar char="•"/>
            </a:pPr>
            <a:r>
              <a:rPr lang="en-US" sz="1600" dirty="0">
                <a:solidFill>
                  <a:schemeClr val="accent2"/>
                </a:solidFill>
                <a:latin typeface="Arial" panose="020B0604020202020204" pitchFamily="34" charset="0"/>
                <a:cs typeface="Arial" panose="020B0604020202020204" pitchFamily="34" charset="0"/>
              </a:rPr>
              <a:t>A transition on the internal signal </a:t>
            </a:r>
            <a:r>
              <a:rPr lang="en-US" sz="1600" b="1" dirty="0">
                <a:solidFill>
                  <a:schemeClr val="accent2"/>
                </a:solidFill>
                <a:latin typeface="Arial" panose="020B0604020202020204" pitchFamily="34" charset="0"/>
                <a:cs typeface="Arial" panose="020B0604020202020204" pitchFamily="34" charset="0"/>
              </a:rPr>
              <a:t>Capture/Compare Input (CCI)</a:t>
            </a:r>
            <a:r>
              <a:rPr lang="en-US" sz="1600" dirty="0">
                <a:solidFill>
                  <a:schemeClr val="accent2"/>
                </a:solidFill>
                <a:latin typeface="Arial" panose="020B0604020202020204" pitchFamily="34" charset="0"/>
                <a:cs typeface="Arial" panose="020B0604020202020204" pitchFamily="34" charset="0"/>
              </a:rPr>
              <a:t> will cause a capture.</a:t>
            </a:r>
          </a:p>
        </p:txBody>
      </p:sp>
      <p:sp>
        <p:nvSpPr>
          <p:cNvPr id="14" name="Subtitle 2">
            <a:extLst>
              <a:ext uri="{FF2B5EF4-FFF2-40B4-BE49-F238E27FC236}">
                <a16:creationId xmlns:a16="http://schemas.microsoft.com/office/drawing/2014/main" id="{E20FC93B-3415-4A23-B5B9-D1E172405A1B}"/>
              </a:ext>
            </a:extLst>
          </p:cNvPr>
          <p:cNvSpPr txBox="1">
            <a:spLocks/>
          </p:cNvSpPr>
          <p:nvPr/>
        </p:nvSpPr>
        <p:spPr>
          <a:xfrm>
            <a:off x="972820" y="3931246"/>
            <a:ext cx="3200400" cy="360759"/>
          </a:xfrm>
          <a:prstGeom prst="rect">
            <a:avLst/>
          </a:prstGeom>
        </p:spPr>
        <p:txBody>
          <a:bodyPr vert="horz" lIns="91440" tIns="45720" rIns="91440" bIns="45720" rtlCol="0" anchor="ctr">
            <a:noAutofit/>
          </a:bodyPr>
          <a:lstStyle>
            <a:lvl1pPr marL="0" indent="0" algn="ctr" defTabSz="914400" rtl="0" eaLnBrk="1" latinLnBrk="0" hangingPunct="1">
              <a:spcBef>
                <a:spcPct val="20000"/>
              </a:spcBef>
              <a:buFont typeface="Arial" panose="020B0604020202020204" pitchFamily="34" charset="0"/>
              <a:buNone/>
              <a:defRPr sz="2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6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algn="r"/>
            <a:r>
              <a:rPr lang="en-US" sz="600" dirty="0">
                <a:solidFill>
                  <a:schemeClr val="bg1"/>
                </a:solidFill>
                <a:latin typeface="Arial" panose="020B0604020202020204" pitchFamily="34" charset="0"/>
                <a:cs typeface="Arial" panose="020B0604020202020204" pitchFamily="34" charset="0"/>
              </a:rPr>
              <a:t>Image Courtesy of </a:t>
            </a:r>
          </a:p>
          <a:p>
            <a:pPr algn="r"/>
            <a:r>
              <a:rPr lang="en-US" sz="600" i="1" dirty="0">
                <a:solidFill>
                  <a:schemeClr val="bg1"/>
                </a:solidFill>
                <a:latin typeface="Arial" panose="020B0604020202020204" pitchFamily="34" charset="0"/>
                <a:cs typeface="Arial" panose="020B0604020202020204" pitchFamily="34" charset="0"/>
              </a:rPr>
              <a:t>Recording Connection of Canada</a:t>
            </a:r>
            <a:endParaRPr lang="en-US" sz="600" dirty="0">
              <a:solidFill>
                <a:schemeClr val="bg1"/>
              </a:solidFill>
              <a:latin typeface="Arial" panose="020B0604020202020204" pitchFamily="34" charset="0"/>
              <a:cs typeface="Arial" panose="020B0604020202020204" pitchFamily="34" charset="0"/>
            </a:endParaRPr>
          </a:p>
        </p:txBody>
      </p:sp>
      <p:sp>
        <p:nvSpPr>
          <p:cNvPr id="17" name="Subtitle 2">
            <a:extLst>
              <a:ext uri="{FF2B5EF4-FFF2-40B4-BE49-F238E27FC236}">
                <a16:creationId xmlns:a16="http://schemas.microsoft.com/office/drawing/2014/main" id="{9B8A39F4-05B5-421D-BC78-06190FC761D6}"/>
              </a:ext>
            </a:extLst>
          </p:cNvPr>
          <p:cNvSpPr txBox="1">
            <a:spLocks/>
          </p:cNvSpPr>
          <p:nvPr/>
        </p:nvSpPr>
        <p:spPr>
          <a:xfrm>
            <a:off x="972820" y="3931246"/>
            <a:ext cx="3200400" cy="360759"/>
          </a:xfrm>
          <a:prstGeom prst="rect">
            <a:avLst/>
          </a:prstGeom>
        </p:spPr>
        <p:txBody>
          <a:bodyPr vert="horz" lIns="91440" tIns="45720" rIns="91440" bIns="45720" rtlCol="0" anchor="ctr">
            <a:noAutofit/>
          </a:bodyPr>
          <a:lstStyle>
            <a:lvl1pPr marL="0" indent="0" algn="ctr" defTabSz="914400" rtl="0" eaLnBrk="1" latinLnBrk="0" hangingPunct="1">
              <a:spcBef>
                <a:spcPct val="20000"/>
              </a:spcBef>
              <a:buFont typeface="Arial" panose="020B0604020202020204" pitchFamily="34" charset="0"/>
              <a:buNone/>
              <a:defRPr sz="2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6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algn="r"/>
            <a:r>
              <a:rPr lang="en-US" sz="600" dirty="0">
                <a:solidFill>
                  <a:schemeClr val="bg1"/>
                </a:solidFill>
                <a:latin typeface="Arial" panose="020B0604020202020204" pitchFamily="34" charset="0"/>
                <a:cs typeface="Arial" panose="020B0604020202020204" pitchFamily="34" charset="0"/>
              </a:rPr>
              <a:t>Image Courtesy of </a:t>
            </a:r>
          </a:p>
          <a:p>
            <a:pPr algn="r"/>
            <a:r>
              <a:rPr lang="en-US" sz="600" i="1" dirty="0">
                <a:solidFill>
                  <a:schemeClr val="bg1"/>
                </a:solidFill>
                <a:latin typeface="Arial" panose="020B0604020202020204" pitchFamily="34" charset="0"/>
                <a:cs typeface="Arial" panose="020B0604020202020204" pitchFamily="34" charset="0"/>
              </a:rPr>
              <a:t>Recording Connection of Canada</a:t>
            </a:r>
            <a:endParaRPr lang="en-US" sz="600" dirty="0">
              <a:solidFill>
                <a:schemeClr val="bg1"/>
              </a:solidFill>
              <a:latin typeface="Arial" panose="020B0604020202020204" pitchFamily="34" charset="0"/>
              <a:cs typeface="Arial" panose="020B0604020202020204" pitchFamily="34" charset="0"/>
            </a:endParaRPr>
          </a:p>
        </p:txBody>
      </p:sp>
      <p:sp>
        <p:nvSpPr>
          <p:cNvPr id="18" name="Subtitle 2">
            <a:extLst>
              <a:ext uri="{FF2B5EF4-FFF2-40B4-BE49-F238E27FC236}">
                <a16:creationId xmlns:a16="http://schemas.microsoft.com/office/drawing/2014/main" id="{6EDDEF48-19D0-4EB0-9579-26D911CA1BA3}"/>
              </a:ext>
            </a:extLst>
          </p:cNvPr>
          <p:cNvSpPr txBox="1">
            <a:spLocks/>
          </p:cNvSpPr>
          <p:nvPr/>
        </p:nvSpPr>
        <p:spPr>
          <a:xfrm>
            <a:off x="972820" y="3931246"/>
            <a:ext cx="3200400" cy="360759"/>
          </a:xfrm>
          <a:prstGeom prst="rect">
            <a:avLst/>
          </a:prstGeom>
        </p:spPr>
        <p:txBody>
          <a:bodyPr vert="horz" lIns="91440" tIns="45720" rIns="91440" bIns="45720" rtlCol="0" anchor="ctr">
            <a:noAutofit/>
          </a:bodyPr>
          <a:lstStyle>
            <a:lvl1pPr marL="0" indent="0" algn="ctr" defTabSz="914400" rtl="0" eaLnBrk="1" latinLnBrk="0" hangingPunct="1">
              <a:spcBef>
                <a:spcPct val="20000"/>
              </a:spcBef>
              <a:buFont typeface="Arial" panose="020B0604020202020204" pitchFamily="34" charset="0"/>
              <a:buNone/>
              <a:defRPr sz="2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6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algn="r"/>
            <a:r>
              <a:rPr lang="en-US" sz="600" dirty="0">
                <a:solidFill>
                  <a:schemeClr val="bg1"/>
                </a:solidFill>
                <a:latin typeface="Arial" panose="020B0604020202020204" pitchFamily="34" charset="0"/>
                <a:cs typeface="Arial" panose="020B0604020202020204" pitchFamily="34" charset="0"/>
              </a:rPr>
              <a:t>Image Courtesy of </a:t>
            </a:r>
          </a:p>
          <a:p>
            <a:pPr algn="r"/>
            <a:r>
              <a:rPr lang="en-US" sz="600" i="1" dirty="0">
                <a:solidFill>
                  <a:schemeClr val="bg1"/>
                </a:solidFill>
                <a:latin typeface="Arial" panose="020B0604020202020204" pitchFamily="34" charset="0"/>
                <a:cs typeface="Arial" panose="020B0604020202020204" pitchFamily="34" charset="0"/>
              </a:rPr>
              <a:t>Recording Connection of Canada</a:t>
            </a:r>
            <a:endParaRPr lang="en-US" sz="600" dirty="0">
              <a:solidFill>
                <a:schemeClr val="bg1"/>
              </a:solidFill>
              <a:latin typeface="Arial" panose="020B0604020202020204" pitchFamily="34" charset="0"/>
              <a:cs typeface="Arial" panose="020B0604020202020204" pitchFamily="34" charset="0"/>
            </a:endParaRPr>
          </a:p>
        </p:txBody>
      </p:sp>
      <p:pic>
        <p:nvPicPr>
          <p:cNvPr id="19" name="Picture 18">
            <a:extLst>
              <a:ext uri="{FF2B5EF4-FFF2-40B4-BE49-F238E27FC236}">
                <a16:creationId xmlns:a16="http://schemas.microsoft.com/office/drawing/2014/main" id="{F833037C-563B-4733-9EF8-8B74114F59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776958"/>
            <a:ext cx="6858000" cy="1080791"/>
          </a:xfrm>
          <a:prstGeom prst="rect">
            <a:avLst/>
          </a:prstGeom>
        </p:spPr>
      </p:pic>
      <p:sp>
        <p:nvSpPr>
          <p:cNvPr id="15" name="Rectangle 14">
            <a:extLst>
              <a:ext uri="{FF2B5EF4-FFF2-40B4-BE49-F238E27FC236}">
                <a16:creationId xmlns:a16="http://schemas.microsoft.com/office/drawing/2014/main" id="{3DA4219D-AA14-462A-A3CA-BCF123DD562A}"/>
              </a:ext>
            </a:extLst>
          </p:cNvPr>
          <p:cNvSpPr/>
          <p:nvPr/>
        </p:nvSpPr>
        <p:spPr>
          <a:xfrm>
            <a:off x="4938885" y="3776957"/>
            <a:ext cx="1919115" cy="184666"/>
          </a:xfrm>
          <a:prstGeom prst="rect">
            <a:avLst/>
          </a:prstGeom>
        </p:spPr>
        <p:txBody>
          <a:bodyPr wrap="none">
            <a:spAutoFit/>
          </a:bodyPr>
          <a:lstStyle/>
          <a:p>
            <a:pPr lvl="0"/>
            <a:r>
              <a:rPr lang="en-US" sz="600" dirty="0">
                <a:solidFill>
                  <a:srgbClr val="FF0000"/>
                </a:solidFill>
                <a:latin typeface="Arial" panose="020B0604020202020204" pitchFamily="34" charset="0"/>
                <a:cs typeface="Arial" panose="020B0604020202020204" pitchFamily="34" charset="0"/>
              </a:rPr>
              <a:t>Image Courtesy of </a:t>
            </a:r>
            <a:r>
              <a:rPr lang="en-US" sz="600" dirty="0">
                <a:solidFill>
                  <a:srgbClr val="FF0000"/>
                </a:solidFill>
                <a:hlinkClick r:id="rId3">
                  <a:extLst>
                    <a:ext uri="{A12FA001-AC4F-418D-AE19-62706E023703}">
                      <ahyp:hlinkClr xmlns:ahyp="http://schemas.microsoft.com/office/drawing/2018/hyperlinkcolor" val="tx"/>
                    </a:ext>
                  </a:extLst>
                </a:hlinkClick>
              </a:rPr>
              <a:t>https://neodem.wp.horizon.ac.uk/</a:t>
            </a:r>
            <a:endParaRPr lang="en-US" sz="6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322842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4857750"/>
            <a:ext cx="6858000" cy="28575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 name="Subtitle 2"/>
          <p:cNvSpPr>
            <a:spLocks noGrp="1"/>
          </p:cNvSpPr>
          <p:nvPr>
            <p:ph type="subTitle" idx="1"/>
          </p:nvPr>
        </p:nvSpPr>
        <p:spPr>
          <a:xfrm>
            <a:off x="5257800" y="4846320"/>
            <a:ext cx="1600200" cy="285750"/>
          </a:xfrm>
        </p:spPr>
        <p:txBody>
          <a:bodyPr>
            <a:noAutofit/>
          </a:bodyPr>
          <a:lstStyle/>
          <a:p>
            <a:r>
              <a:rPr lang="en-US" sz="1000" b="1" cap="small" dirty="0">
                <a:solidFill>
                  <a:schemeClr val="bg1"/>
                </a:solidFill>
                <a:latin typeface="Arial" panose="020B0604020202020204" pitchFamily="34" charset="0"/>
                <a:cs typeface="Arial" panose="020B0604020202020204" pitchFamily="34" charset="0"/>
              </a:rPr>
              <a:t>12.1     Timer Overview</a:t>
            </a:r>
          </a:p>
        </p:txBody>
      </p:sp>
      <p:sp>
        <p:nvSpPr>
          <p:cNvPr id="8" name="TextBox 7"/>
          <p:cNvSpPr txBox="1"/>
          <p:nvPr/>
        </p:nvSpPr>
        <p:spPr>
          <a:xfrm>
            <a:off x="0" y="492887"/>
            <a:ext cx="6629400" cy="707886"/>
          </a:xfrm>
          <a:prstGeom prst="rect">
            <a:avLst/>
          </a:prstGeom>
          <a:noFill/>
        </p:spPr>
        <p:txBody>
          <a:bodyPr wrap="square" rtlCol="0">
            <a:spAutoFit/>
          </a:bodyPr>
          <a:lstStyle/>
          <a:p>
            <a:r>
              <a:rPr lang="en-US" sz="2000" b="1" cap="small" dirty="0">
                <a:solidFill>
                  <a:schemeClr val="accent2"/>
                </a:solidFill>
                <a:latin typeface="Arial" panose="020B0604020202020204" pitchFamily="34" charset="0"/>
                <a:cs typeface="Arial" panose="020B0604020202020204" pitchFamily="34" charset="0"/>
              </a:rPr>
              <a:t>Example: Calculating the Time Elapsed Between 2223</a:t>
            </a:r>
            <a:r>
              <a:rPr lang="en-US" sz="2000" b="1" dirty="0">
                <a:solidFill>
                  <a:schemeClr val="accent2"/>
                </a:solidFill>
                <a:latin typeface="Arial" panose="020B0604020202020204" pitchFamily="34" charset="0"/>
                <a:cs typeface="Arial" panose="020B0604020202020204" pitchFamily="34" charset="0"/>
              </a:rPr>
              <a:t>h</a:t>
            </a:r>
            <a:r>
              <a:rPr lang="en-US" sz="2000" b="1" cap="small" dirty="0">
                <a:solidFill>
                  <a:schemeClr val="accent2"/>
                </a:solidFill>
                <a:latin typeface="Arial" panose="020B0604020202020204" pitchFamily="34" charset="0"/>
                <a:cs typeface="Arial" panose="020B0604020202020204" pitchFamily="34" charset="0"/>
              </a:rPr>
              <a:t> and 999A</a:t>
            </a:r>
            <a:r>
              <a:rPr lang="en-US" sz="2000" b="1" dirty="0">
                <a:solidFill>
                  <a:schemeClr val="accent2"/>
                </a:solidFill>
                <a:latin typeface="Arial" panose="020B0604020202020204" pitchFamily="34" charset="0"/>
                <a:cs typeface="Arial" panose="020B0604020202020204" pitchFamily="34" charset="0"/>
              </a:rPr>
              <a:t>h</a:t>
            </a:r>
            <a:endParaRPr lang="en-US" sz="2200" b="1" dirty="0">
              <a:solidFill>
                <a:schemeClr val="accent2"/>
              </a:solidFill>
              <a:latin typeface="Arial" panose="020B0604020202020204" pitchFamily="34" charset="0"/>
              <a:cs typeface="Arial" panose="020B0604020202020204" pitchFamily="34" charset="0"/>
            </a:endParaRPr>
          </a:p>
        </p:txBody>
      </p:sp>
      <p:sp>
        <p:nvSpPr>
          <p:cNvPr id="7" name="Rectangle 6"/>
          <p:cNvSpPr/>
          <p:nvPr/>
        </p:nvSpPr>
        <p:spPr>
          <a:xfrm>
            <a:off x="0" y="1"/>
            <a:ext cx="6858000" cy="47303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 name="Title 1"/>
          <p:cNvSpPr>
            <a:spLocks noGrp="1"/>
          </p:cNvSpPr>
          <p:nvPr>
            <p:ph type="ctrTitle"/>
          </p:nvPr>
        </p:nvSpPr>
        <p:spPr>
          <a:xfrm>
            <a:off x="0" y="11431"/>
            <a:ext cx="6858000" cy="461605"/>
          </a:xfrm>
        </p:spPr>
        <p:txBody>
          <a:bodyPr anchor="ctr">
            <a:noAutofit/>
          </a:bodyPr>
          <a:lstStyle/>
          <a:p>
            <a:pPr algn="l"/>
            <a:r>
              <a:rPr lang="en-US" sz="1600" cap="small" dirty="0">
                <a:solidFill>
                  <a:schemeClr val="bg1"/>
                </a:solidFill>
                <a:latin typeface="Arial" panose="020B0604020202020204" pitchFamily="34" charset="0"/>
                <a:cs typeface="Arial" panose="020B0604020202020204" pitchFamily="34" charset="0"/>
              </a:rPr>
              <a:t>Ch. 12: Introduction to Timers</a:t>
            </a:r>
          </a:p>
        </p:txBody>
      </p:sp>
      <p:pic>
        <p:nvPicPr>
          <p:cNvPr id="20" name="Picture 19">
            <a:extLst>
              <a:ext uri="{FF2B5EF4-FFF2-40B4-BE49-F238E27FC236}">
                <a16:creationId xmlns:a16="http://schemas.microsoft.com/office/drawing/2014/main" id="{79083580-3E6C-4B6B-AE29-9D6A4D999B4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28601" y="1276350"/>
            <a:ext cx="6416620" cy="3382701"/>
          </a:xfrm>
          <a:prstGeom prst="rect">
            <a:avLst/>
          </a:prstGeom>
        </p:spPr>
      </p:pic>
    </p:spTree>
    <p:extLst>
      <p:ext uri="{BB962C8B-B14F-4D97-AF65-F5344CB8AC3E}">
        <p14:creationId xmlns:p14="http://schemas.microsoft.com/office/powerpoint/2010/main" val="184791180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4857750"/>
            <a:ext cx="6858000" cy="28575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 name="Subtitle 2"/>
          <p:cNvSpPr>
            <a:spLocks noGrp="1"/>
          </p:cNvSpPr>
          <p:nvPr>
            <p:ph type="subTitle" idx="1"/>
          </p:nvPr>
        </p:nvSpPr>
        <p:spPr>
          <a:xfrm>
            <a:off x="3886200" y="4857750"/>
            <a:ext cx="2971800" cy="285751"/>
          </a:xfrm>
        </p:spPr>
        <p:txBody>
          <a:bodyPr>
            <a:noAutofit/>
          </a:bodyPr>
          <a:lstStyle/>
          <a:p>
            <a:r>
              <a:rPr lang="en-US" sz="1000" b="1" cap="small" dirty="0">
                <a:solidFill>
                  <a:schemeClr val="bg1"/>
                </a:solidFill>
                <a:latin typeface="Arial" panose="020B0604020202020204" pitchFamily="34" charset="0"/>
                <a:cs typeface="Arial" panose="020B0604020202020204" pitchFamily="34" charset="0"/>
              </a:rPr>
              <a:t>12.5     Timer Captures on the MSP430FR2355</a:t>
            </a:r>
          </a:p>
        </p:txBody>
      </p:sp>
      <p:sp>
        <p:nvSpPr>
          <p:cNvPr id="8" name="TextBox 7"/>
          <p:cNvSpPr txBox="1"/>
          <p:nvPr/>
        </p:nvSpPr>
        <p:spPr>
          <a:xfrm>
            <a:off x="0" y="492887"/>
            <a:ext cx="6629400" cy="400110"/>
          </a:xfrm>
          <a:prstGeom prst="rect">
            <a:avLst/>
          </a:prstGeom>
          <a:noFill/>
        </p:spPr>
        <p:txBody>
          <a:bodyPr wrap="square" rtlCol="0">
            <a:spAutoFit/>
          </a:bodyPr>
          <a:lstStyle/>
          <a:p>
            <a:r>
              <a:rPr lang="en-US" sz="2000" b="1" cap="small" dirty="0">
                <a:solidFill>
                  <a:schemeClr val="accent2"/>
                </a:solidFill>
                <a:latin typeface="Arial" panose="020B0604020202020204" pitchFamily="34" charset="0"/>
                <a:cs typeface="Arial" panose="020B0604020202020204" pitchFamily="34" charset="0"/>
              </a:rPr>
              <a:t>Timer Captures on the MSP430FR2355</a:t>
            </a:r>
            <a:endParaRPr lang="en-US" sz="2200" b="1" cap="small" dirty="0">
              <a:solidFill>
                <a:schemeClr val="accent2"/>
              </a:solidFill>
              <a:latin typeface="Arial" panose="020B0604020202020204" pitchFamily="34" charset="0"/>
              <a:cs typeface="Arial" panose="020B0604020202020204" pitchFamily="34" charset="0"/>
            </a:endParaRPr>
          </a:p>
        </p:txBody>
      </p:sp>
      <p:sp>
        <p:nvSpPr>
          <p:cNvPr id="7" name="Rectangle 6"/>
          <p:cNvSpPr/>
          <p:nvPr/>
        </p:nvSpPr>
        <p:spPr>
          <a:xfrm>
            <a:off x="0" y="1"/>
            <a:ext cx="6858000" cy="47303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 name="Title 1"/>
          <p:cNvSpPr>
            <a:spLocks noGrp="1"/>
          </p:cNvSpPr>
          <p:nvPr>
            <p:ph type="ctrTitle"/>
          </p:nvPr>
        </p:nvSpPr>
        <p:spPr>
          <a:xfrm>
            <a:off x="0" y="11431"/>
            <a:ext cx="6858000" cy="461605"/>
          </a:xfrm>
        </p:spPr>
        <p:txBody>
          <a:bodyPr anchor="ctr">
            <a:noAutofit/>
          </a:bodyPr>
          <a:lstStyle/>
          <a:p>
            <a:pPr algn="l"/>
            <a:r>
              <a:rPr lang="en-US" sz="1600" cap="small" dirty="0">
                <a:solidFill>
                  <a:schemeClr val="bg1"/>
                </a:solidFill>
                <a:latin typeface="Arial" panose="020B0604020202020204" pitchFamily="34" charset="0"/>
                <a:cs typeface="Arial" panose="020B0604020202020204" pitchFamily="34" charset="0"/>
              </a:rPr>
              <a:t>Ch. 12: Introduction to Timers</a:t>
            </a:r>
          </a:p>
        </p:txBody>
      </p:sp>
      <p:sp>
        <p:nvSpPr>
          <p:cNvPr id="16" name="Subtitle 2"/>
          <p:cNvSpPr txBox="1">
            <a:spLocks/>
          </p:cNvSpPr>
          <p:nvPr/>
        </p:nvSpPr>
        <p:spPr>
          <a:xfrm>
            <a:off x="972820" y="3931246"/>
            <a:ext cx="3200400" cy="360759"/>
          </a:xfrm>
          <a:prstGeom prst="rect">
            <a:avLst/>
          </a:prstGeom>
        </p:spPr>
        <p:txBody>
          <a:bodyPr vert="horz" lIns="91440" tIns="45720" rIns="91440" bIns="45720" rtlCol="0" anchor="ctr">
            <a:noAutofit/>
          </a:bodyPr>
          <a:lstStyle>
            <a:lvl1pPr marL="0" indent="0" algn="ctr" defTabSz="914400" rtl="0" eaLnBrk="1" latinLnBrk="0" hangingPunct="1">
              <a:spcBef>
                <a:spcPct val="20000"/>
              </a:spcBef>
              <a:buFont typeface="Arial" panose="020B0604020202020204" pitchFamily="34" charset="0"/>
              <a:buNone/>
              <a:defRPr sz="2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6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algn="r"/>
            <a:r>
              <a:rPr lang="en-US" sz="600" dirty="0">
                <a:solidFill>
                  <a:schemeClr val="bg1"/>
                </a:solidFill>
                <a:latin typeface="Arial" panose="020B0604020202020204" pitchFamily="34" charset="0"/>
                <a:cs typeface="Arial" panose="020B0604020202020204" pitchFamily="34" charset="0"/>
              </a:rPr>
              <a:t>Image Courtesy of </a:t>
            </a:r>
          </a:p>
          <a:p>
            <a:pPr algn="r"/>
            <a:r>
              <a:rPr lang="en-US" sz="600" i="1" dirty="0">
                <a:solidFill>
                  <a:schemeClr val="bg1"/>
                </a:solidFill>
                <a:latin typeface="Arial" panose="020B0604020202020204" pitchFamily="34" charset="0"/>
                <a:cs typeface="Arial" panose="020B0604020202020204" pitchFamily="34" charset="0"/>
              </a:rPr>
              <a:t>Recording Connection of Canada</a:t>
            </a:r>
            <a:endParaRPr lang="en-US" sz="600" dirty="0">
              <a:solidFill>
                <a:schemeClr val="bg1"/>
              </a:solidFill>
              <a:latin typeface="Arial" panose="020B0604020202020204" pitchFamily="34" charset="0"/>
              <a:cs typeface="Arial" panose="020B0604020202020204" pitchFamily="34" charset="0"/>
            </a:endParaRPr>
          </a:p>
        </p:txBody>
      </p:sp>
      <p:sp>
        <p:nvSpPr>
          <p:cNvPr id="10" name="Subtitle 2">
            <a:extLst>
              <a:ext uri="{FF2B5EF4-FFF2-40B4-BE49-F238E27FC236}">
                <a16:creationId xmlns:a16="http://schemas.microsoft.com/office/drawing/2014/main" id="{D1D09720-C187-4466-8188-5F19EDE8CE76}"/>
              </a:ext>
            </a:extLst>
          </p:cNvPr>
          <p:cNvSpPr txBox="1">
            <a:spLocks/>
          </p:cNvSpPr>
          <p:nvPr/>
        </p:nvSpPr>
        <p:spPr>
          <a:xfrm>
            <a:off x="972820" y="3931246"/>
            <a:ext cx="3200400" cy="360759"/>
          </a:xfrm>
          <a:prstGeom prst="rect">
            <a:avLst/>
          </a:prstGeom>
        </p:spPr>
        <p:txBody>
          <a:bodyPr vert="horz" lIns="91440" tIns="45720" rIns="91440" bIns="45720" rtlCol="0" anchor="ctr">
            <a:noAutofit/>
          </a:bodyPr>
          <a:lstStyle>
            <a:lvl1pPr marL="0" indent="0" algn="ctr" defTabSz="914400" rtl="0" eaLnBrk="1" latinLnBrk="0" hangingPunct="1">
              <a:spcBef>
                <a:spcPct val="20000"/>
              </a:spcBef>
              <a:buFont typeface="Arial" panose="020B0604020202020204" pitchFamily="34" charset="0"/>
              <a:buNone/>
              <a:defRPr sz="2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6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algn="r"/>
            <a:r>
              <a:rPr lang="en-US" sz="600" dirty="0">
                <a:solidFill>
                  <a:schemeClr val="bg1"/>
                </a:solidFill>
                <a:latin typeface="Arial" panose="020B0604020202020204" pitchFamily="34" charset="0"/>
                <a:cs typeface="Arial" panose="020B0604020202020204" pitchFamily="34" charset="0"/>
              </a:rPr>
              <a:t>Image Courtesy of </a:t>
            </a:r>
          </a:p>
          <a:p>
            <a:pPr algn="r"/>
            <a:r>
              <a:rPr lang="en-US" sz="600" i="1" dirty="0">
                <a:solidFill>
                  <a:schemeClr val="bg1"/>
                </a:solidFill>
                <a:latin typeface="Arial" panose="020B0604020202020204" pitchFamily="34" charset="0"/>
                <a:cs typeface="Arial" panose="020B0604020202020204" pitchFamily="34" charset="0"/>
              </a:rPr>
              <a:t>Recording Connection of Canada</a:t>
            </a:r>
            <a:endParaRPr lang="en-US" sz="600" dirty="0">
              <a:solidFill>
                <a:schemeClr val="bg1"/>
              </a:solidFill>
              <a:latin typeface="Arial" panose="020B0604020202020204" pitchFamily="34" charset="0"/>
              <a:cs typeface="Arial" panose="020B0604020202020204" pitchFamily="34" charset="0"/>
            </a:endParaRPr>
          </a:p>
        </p:txBody>
      </p:sp>
      <p:sp>
        <p:nvSpPr>
          <p:cNvPr id="13" name="Subtitle 2">
            <a:extLst>
              <a:ext uri="{FF2B5EF4-FFF2-40B4-BE49-F238E27FC236}">
                <a16:creationId xmlns:a16="http://schemas.microsoft.com/office/drawing/2014/main" id="{8F69CA9F-A8B9-4D11-B279-E8EE55818194}"/>
              </a:ext>
            </a:extLst>
          </p:cNvPr>
          <p:cNvSpPr txBox="1">
            <a:spLocks/>
          </p:cNvSpPr>
          <p:nvPr/>
        </p:nvSpPr>
        <p:spPr>
          <a:xfrm>
            <a:off x="190500" y="895155"/>
            <a:ext cx="6667500" cy="2881801"/>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anose="020B0604020202020204" pitchFamily="34" charset="0"/>
              <a:buNone/>
              <a:defRPr sz="2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6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marL="228600" indent="-228600" algn="l">
              <a:buFont typeface="Arial" panose="020B0604020202020204" pitchFamily="34" charset="0"/>
              <a:buChar char="•"/>
            </a:pPr>
            <a:r>
              <a:rPr lang="en-US" sz="1600" dirty="0">
                <a:solidFill>
                  <a:schemeClr val="accent2"/>
                </a:solidFill>
                <a:latin typeface="Arial" panose="020B0604020202020204" pitchFamily="34" charset="0"/>
                <a:cs typeface="Arial" panose="020B0604020202020204" pitchFamily="34" charset="0"/>
              </a:rPr>
              <a:t>The edge polarity on CCI that triggers the capture is dictated by the </a:t>
            </a:r>
            <a:r>
              <a:rPr lang="en-US" sz="1600" b="1" dirty="0">
                <a:solidFill>
                  <a:schemeClr val="accent2"/>
                </a:solidFill>
                <a:latin typeface="Arial" panose="020B0604020202020204" pitchFamily="34" charset="0"/>
                <a:cs typeface="Arial" panose="020B0604020202020204" pitchFamily="34" charset="0"/>
              </a:rPr>
              <a:t>Capture Mode (CM)</a:t>
            </a:r>
            <a:r>
              <a:rPr lang="en-US" sz="1600" dirty="0">
                <a:solidFill>
                  <a:schemeClr val="accent2"/>
                </a:solidFill>
                <a:latin typeface="Arial" panose="020B0604020202020204" pitchFamily="34" charset="0"/>
                <a:cs typeface="Arial" panose="020B0604020202020204" pitchFamily="34" charset="0"/>
              </a:rPr>
              <a:t> bits within </a:t>
            </a:r>
            <a:r>
              <a:rPr lang="en-US" sz="1600" dirty="0" err="1">
                <a:solidFill>
                  <a:schemeClr val="accent2"/>
                </a:solidFill>
                <a:latin typeface="Arial" panose="020B0604020202020204" pitchFamily="34" charset="0"/>
                <a:cs typeface="Arial" panose="020B0604020202020204" pitchFamily="34" charset="0"/>
              </a:rPr>
              <a:t>TBxCCTLn</a:t>
            </a:r>
            <a:r>
              <a:rPr lang="en-US" sz="1600" dirty="0">
                <a:solidFill>
                  <a:schemeClr val="accent2"/>
                </a:solidFill>
                <a:latin typeface="Arial" panose="020B0604020202020204" pitchFamily="34" charset="0"/>
                <a:cs typeface="Arial" panose="020B0604020202020204" pitchFamily="34" charset="0"/>
              </a:rPr>
              <a:t> and supports, rising edge, falling edge, or both edge sensitivity.</a:t>
            </a:r>
          </a:p>
          <a:p>
            <a:pPr marL="228600" indent="-228600" algn="l">
              <a:buFont typeface="Arial" panose="020B0604020202020204" pitchFamily="34" charset="0"/>
              <a:buChar char="•"/>
            </a:pPr>
            <a:endParaRPr lang="en-US" sz="1600" dirty="0">
              <a:solidFill>
                <a:schemeClr val="accent2"/>
              </a:solidFill>
              <a:latin typeface="Arial" panose="020B0604020202020204" pitchFamily="34" charset="0"/>
              <a:cs typeface="Arial" panose="020B0604020202020204" pitchFamily="34" charset="0"/>
            </a:endParaRPr>
          </a:p>
          <a:p>
            <a:pPr marL="228600" indent="-228600" algn="l">
              <a:buFont typeface="Arial" panose="020B0604020202020204" pitchFamily="34" charset="0"/>
              <a:buChar char="•"/>
            </a:pPr>
            <a:r>
              <a:rPr lang="en-US" sz="1600" dirty="0">
                <a:solidFill>
                  <a:schemeClr val="accent2"/>
                </a:solidFill>
                <a:latin typeface="Arial" panose="020B0604020202020204" pitchFamily="34" charset="0"/>
                <a:cs typeface="Arial" panose="020B0604020202020204" pitchFamily="34" charset="0"/>
              </a:rPr>
              <a:t>The source for CCI is dictated by the </a:t>
            </a:r>
            <a:r>
              <a:rPr lang="en-US" sz="1600" b="1" dirty="0">
                <a:solidFill>
                  <a:schemeClr val="accent2"/>
                </a:solidFill>
                <a:latin typeface="Arial" panose="020B0604020202020204" pitchFamily="34" charset="0"/>
                <a:cs typeface="Arial" panose="020B0604020202020204" pitchFamily="34" charset="0"/>
              </a:rPr>
              <a:t>Capture/Compare Input Select (CCIS)</a:t>
            </a:r>
            <a:r>
              <a:rPr lang="en-US" sz="1600" dirty="0">
                <a:solidFill>
                  <a:schemeClr val="accent2"/>
                </a:solidFill>
                <a:latin typeface="Arial" panose="020B0604020202020204" pitchFamily="34" charset="0"/>
                <a:cs typeface="Arial" panose="020B0604020202020204" pitchFamily="34" charset="0"/>
              </a:rPr>
              <a:t> bits within </a:t>
            </a:r>
            <a:r>
              <a:rPr lang="en-US" sz="1600" dirty="0" err="1">
                <a:solidFill>
                  <a:schemeClr val="accent2"/>
                </a:solidFill>
                <a:latin typeface="Arial" panose="020B0604020202020204" pitchFamily="34" charset="0"/>
                <a:cs typeface="Arial" panose="020B0604020202020204" pitchFamily="34" charset="0"/>
              </a:rPr>
              <a:t>TBxCCTLn</a:t>
            </a:r>
            <a:r>
              <a:rPr lang="en-US" sz="1600" dirty="0">
                <a:solidFill>
                  <a:schemeClr val="accent2"/>
                </a:solidFill>
                <a:latin typeface="Arial" panose="020B0604020202020204" pitchFamily="34" charset="0"/>
                <a:cs typeface="Arial" panose="020B0604020202020204" pitchFamily="34" charset="0"/>
              </a:rPr>
              <a:t>. </a:t>
            </a:r>
          </a:p>
          <a:p>
            <a:pPr marL="228600" indent="-228600" algn="l">
              <a:buFont typeface="Arial" panose="020B0604020202020204" pitchFamily="34" charset="0"/>
              <a:buChar char="•"/>
            </a:pPr>
            <a:endParaRPr lang="en-US" sz="1600" dirty="0">
              <a:solidFill>
                <a:schemeClr val="accent2"/>
              </a:solidFill>
              <a:latin typeface="Arial" panose="020B0604020202020204" pitchFamily="34" charset="0"/>
              <a:cs typeface="Arial" panose="020B0604020202020204" pitchFamily="34" charset="0"/>
            </a:endParaRPr>
          </a:p>
          <a:p>
            <a:pPr marL="228600" indent="-228600" algn="l">
              <a:buFont typeface="Arial" panose="020B0604020202020204" pitchFamily="34" charset="0"/>
              <a:buChar char="•"/>
            </a:pPr>
            <a:r>
              <a:rPr lang="en-US" sz="1600" dirty="0">
                <a:solidFill>
                  <a:schemeClr val="accent2"/>
                </a:solidFill>
                <a:latin typeface="Arial" panose="020B0604020202020204" pitchFamily="34" charset="0"/>
                <a:cs typeface="Arial" panose="020B0604020202020204" pitchFamily="34" charset="0"/>
              </a:rPr>
              <a:t>A capture event can also be triggered by software by manually creating an edge on CCI.</a:t>
            </a:r>
          </a:p>
        </p:txBody>
      </p:sp>
      <p:sp>
        <p:nvSpPr>
          <p:cNvPr id="14" name="Subtitle 2">
            <a:extLst>
              <a:ext uri="{FF2B5EF4-FFF2-40B4-BE49-F238E27FC236}">
                <a16:creationId xmlns:a16="http://schemas.microsoft.com/office/drawing/2014/main" id="{E20FC93B-3415-4A23-B5B9-D1E172405A1B}"/>
              </a:ext>
            </a:extLst>
          </p:cNvPr>
          <p:cNvSpPr txBox="1">
            <a:spLocks/>
          </p:cNvSpPr>
          <p:nvPr/>
        </p:nvSpPr>
        <p:spPr>
          <a:xfrm>
            <a:off x="972820" y="3931246"/>
            <a:ext cx="3200400" cy="360759"/>
          </a:xfrm>
          <a:prstGeom prst="rect">
            <a:avLst/>
          </a:prstGeom>
        </p:spPr>
        <p:txBody>
          <a:bodyPr vert="horz" lIns="91440" tIns="45720" rIns="91440" bIns="45720" rtlCol="0" anchor="ctr">
            <a:noAutofit/>
          </a:bodyPr>
          <a:lstStyle>
            <a:lvl1pPr marL="0" indent="0" algn="ctr" defTabSz="914400" rtl="0" eaLnBrk="1" latinLnBrk="0" hangingPunct="1">
              <a:spcBef>
                <a:spcPct val="20000"/>
              </a:spcBef>
              <a:buFont typeface="Arial" panose="020B0604020202020204" pitchFamily="34" charset="0"/>
              <a:buNone/>
              <a:defRPr sz="2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6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algn="r"/>
            <a:r>
              <a:rPr lang="en-US" sz="600" dirty="0">
                <a:solidFill>
                  <a:schemeClr val="bg1"/>
                </a:solidFill>
                <a:latin typeface="Arial" panose="020B0604020202020204" pitchFamily="34" charset="0"/>
                <a:cs typeface="Arial" panose="020B0604020202020204" pitchFamily="34" charset="0"/>
              </a:rPr>
              <a:t>Image Courtesy of </a:t>
            </a:r>
          </a:p>
          <a:p>
            <a:pPr algn="r"/>
            <a:r>
              <a:rPr lang="en-US" sz="600" i="1" dirty="0">
                <a:solidFill>
                  <a:schemeClr val="bg1"/>
                </a:solidFill>
                <a:latin typeface="Arial" panose="020B0604020202020204" pitchFamily="34" charset="0"/>
                <a:cs typeface="Arial" panose="020B0604020202020204" pitchFamily="34" charset="0"/>
              </a:rPr>
              <a:t>Recording Connection of Canada</a:t>
            </a:r>
            <a:endParaRPr lang="en-US" sz="600" dirty="0">
              <a:solidFill>
                <a:schemeClr val="bg1"/>
              </a:solidFill>
              <a:latin typeface="Arial" panose="020B0604020202020204" pitchFamily="34" charset="0"/>
              <a:cs typeface="Arial" panose="020B0604020202020204" pitchFamily="34" charset="0"/>
            </a:endParaRPr>
          </a:p>
        </p:txBody>
      </p:sp>
      <p:sp>
        <p:nvSpPr>
          <p:cNvPr id="17" name="Subtitle 2">
            <a:extLst>
              <a:ext uri="{FF2B5EF4-FFF2-40B4-BE49-F238E27FC236}">
                <a16:creationId xmlns:a16="http://schemas.microsoft.com/office/drawing/2014/main" id="{9B8A39F4-05B5-421D-BC78-06190FC761D6}"/>
              </a:ext>
            </a:extLst>
          </p:cNvPr>
          <p:cNvSpPr txBox="1">
            <a:spLocks/>
          </p:cNvSpPr>
          <p:nvPr/>
        </p:nvSpPr>
        <p:spPr>
          <a:xfrm>
            <a:off x="972820" y="3931246"/>
            <a:ext cx="3200400" cy="360759"/>
          </a:xfrm>
          <a:prstGeom prst="rect">
            <a:avLst/>
          </a:prstGeom>
        </p:spPr>
        <p:txBody>
          <a:bodyPr vert="horz" lIns="91440" tIns="45720" rIns="91440" bIns="45720" rtlCol="0" anchor="ctr">
            <a:noAutofit/>
          </a:bodyPr>
          <a:lstStyle>
            <a:lvl1pPr marL="0" indent="0" algn="ctr" defTabSz="914400" rtl="0" eaLnBrk="1" latinLnBrk="0" hangingPunct="1">
              <a:spcBef>
                <a:spcPct val="20000"/>
              </a:spcBef>
              <a:buFont typeface="Arial" panose="020B0604020202020204" pitchFamily="34" charset="0"/>
              <a:buNone/>
              <a:defRPr sz="2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6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algn="r"/>
            <a:r>
              <a:rPr lang="en-US" sz="600" dirty="0">
                <a:solidFill>
                  <a:schemeClr val="bg1"/>
                </a:solidFill>
                <a:latin typeface="Arial" panose="020B0604020202020204" pitchFamily="34" charset="0"/>
                <a:cs typeface="Arial" panose="020B0604020202020204" pitchFamily="34" charset="0"/>
              </a:rPr>
              <a:t>Image Courtesy of </a:t>
            </a:r>
          </a:p>
          <a:p>
            <a:pPr algn="r"/>
            <a:r>
              <a:rPr lang="en-US" sz="600" i="1" dirty="0">
                <a:solidFill>
                  <a:schemeClr val="bg1"/>
                </a:solidFill>
                <a:latin typeface="Arial" panose="020B0604020202020204" pitchFamily="34" charset="0"/>
                <a:cs typeface="Arial" panose="020B0604020202020204" pitchFamily="34" charset="0"/>
              </a:rPr>
              <a:t>Recording Connection of Canada</a:t>
            </a:r>
            <a:endParaRPr lang="en-US" sz="600" dirty="0">
              <a:solidFill>
                <a:schemeClr val="bg1"/>
              </a:solidFill>
              <a:latin typeface="Arial" panose="020B0604020202020204" pitchFamily="34" charset="0"/>
              <a:cs typeface="Arial" panose="020B0604020202020204" pitchFamily="34" charset="0"/>
            </a:endParaRPr>
          </a:p>
        </p:txBody>
      </p:sp>
      <p:sp>
        <p:nvSpPr>
          <p:cNvPr id="18" name="Subtitle 2">
            <a:extLst>
              <a:ext uri="{FF2B5EF4-FFF2-40B4-BE49-F238E27FC236}">
                <a16:creationId xmlns:a16="http://schemas.microsoft.com/office/drawing/2014/main" id="{6EDDEF48-19D0-4EB0-9579-26D911CA1BA3}"/>
              </a:ext>
            </a:extLst>
          </p:cNvPr>
          <p:cNvSpPr txBox="1">
            <a:spLocks/>
          </p:cNvSpPr>
          <p:nvPr/>
        </p:nvSpPr>
        <p:spPr>
          <a:xfrm>
            <a:off x="972820" y="3931246"/>
            <a:ext cx="3200400" cy="360759"/>
          </a:xfrm>
          <a:prstGeom prst="rect">
            <a:avLst/>
          </a:prstGeom>
        </p:spPr>
        <p:txBody>
          <a:bodyPr vert="horz" lIns="91440" tIns="45720" rIns="91440" bIns="45720" rtlCol="0" anchor="ctr">
            <a:noAutofit/>
          </a:bodyPr>
          <a:lstStyle>
            <a:lvl1pPr marL="0" indent="0" algn="ctr" defTabSz="914400" rtl="0" eaLnBrk="1" latinLnBrk="0" hangingPunct="1">
              <a:spcBef>
                <a:spcPct val="20000"/>
              </a:spcBef>
              <a:buFont typeface="Arial" panose="020B0604020202020204" pitchFamily="34" charset="0"/>
              <a:buNone/>
              <a:defRPr sz="2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6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algn="r"/>
            <a:r>
              <a:rPr lang="en-US" sz="600" dirty="0">
                <a:solidFill>
                  <a:schemeClr val="bg1"/>
                </a:solidFill>
                <a:latin typeface="Arial" panose="020B0604020202020204" pitchFamily="34" charset="0"/>
                <a:cs typeface="Arial" panose="020B0604020202020204" pitchFamily="34" charset="0"/>
              </a:rPr>
              <a:t>Image Courtesy of </a:t>
            </a:r>
          </a:p>
          <a:p>
            <a:pPr algn="r"/>
            <a:r>
              <a:rPr lang="en-US" sz="600" i="1" dirty="0">
                <a:solidFill>
                  <a:schemeClr val="bg1"/>
                </a:solidFill>
                <a:latin typeface="Arial" panose="020B0604020202020204" pitchFamily="34" charset="0"/>
                <a:cs typeface="Arial" panose="020B0604020202020204" pitchFamily="34" charset="0"/>
              </a:rPr>
              <a:t>Recording Connection of Canada</a:t>
            </a:r>
            <a:endParaRPr lang="en-US" sz="600" dirty="0">
              <a:solidFill>
                <a:schemeClr val="bg1"/>
              </a:solidFill>
              <a:latin typeface="Arial" panose="020B0604020202020204" pitchFamily="34" charset="0"/>
              <a:cs typeface="Arial" panose="020B0604020202020204" pitchFamily="34" charset="0"/>
            </a:endParaRPr>
          </a:p>
        </p:txBody>
      </p:sp>
      <p:pic>
        <p:nvPicPr>
          <p:cNvPr id="19" name="Picture 18">
            <a:extLst>
              <a:ext uri="{FF2B5EF4-FFF2-40B4-BE49-F238E27FC236}">
                <a16:creationId xmlns:a16="http://schemas.microsoft.com/office/drawing/2014/main" id="{F833037C-563B-4733-9EF8-8B74114F59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776958"/>
            <a:ext cx="6858000" cy="1080791"/>
          </a:xfrm>
          <a:prstGeom prst="rect">
            <a:avLst/>
          </a:prstGeom>
        </p:spPr>
      </p:pic>
      <p:sp>
        <p:nvSpPr>
          <p:cNvPr id="20" name="Rectangle 19">
            <a:extLst>
              <a:ext uri="{FF2B5EF4-FFF2-40B4-BE49-F238E27FC236}">
                <a16:creationId xmlns:a16="http://schemas.microsoft.com/office/drawing/2014/main" id="{10127178-9BDE-417A-98F3-DF5D568A1C78}"/>
              </a:ext>
            </a:extLst>
          </p:cNvPr>
          <p:cNvSpPr/>
          <p:nvPr/>
        </p:nvSpPr>
        <p:spPr>
          <a:xfrm>
            <a:off x="4938885" y="3776957"/>
            <a:ext cx="1919115" cy="184666"/>
          </a:xfrm>
          <a:prstGeom prst="rect">
            <a:avLst/>
          </a:prstGeom>
        </p:spPr>
        <p:txBody>
          <a:bodyPr wrap="none">
            <a:spAutoFit/>
          </a:bodyPr>
          <a:lstStyle/>
          <a:p>
            <a:pPr lvl="0"/>
            <a:r>
              <a:rPr lang="en-US" sz="600" dirty="0">
                <a:solidFill>
                  <a:srgbClr val="FF0000"/>
                </a:solidFill>
                <a:latin typeface="Arial" panose="020B0604020202020204" pitchFamily="34" charset="0"/>
                <a:cs typeface="Arial" panose="020B0604020202020204" pitchFamily="34" charset="0"/>
              </a:rPr>
              <a:t>Image Courtesy of </a:t>
            </a:r>
            <a:r>
              <a:rPr lang="en-US" sz="600" dirty="0">
                <a:solidFill>
                  <a:srgbClr val="FF0000"/>
                </a:solidFill>
                <a:hlinkClick r:id="rId3">
                  <a:extLst>
                    <a:ext uri="{A12FA001-AC4F-418D-AE19-62706E023703}">
                      <ahyp:hlinkClr xmlns:ahyp="http://schemas.microsoft.com/office/drawing/2018/hyperlinkcolor" val="tx"/>
                    </a:ext>
                  </a:extLst>
                </a:hlinkClick>
              </a:rPr>
              <a:t>https://neodem.wp.horizon.ac.uk/</a:t>
            </a:r>
            <a:endParaRPr lang="en-US" sz="6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3530307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4857750"/>
            <a:ext cx="6858000" cy="28575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 name="Subtitle 2"/>
          <p:cNvSpPr>
            <a:spLocks noGrp="1"/>
          </p:cNvSpPr>
          <p:nvPr>
            <p:ph type="subTitle" idx="1"/>
          </p:nvPr>
        </p:nvSpPr>
        <p:spPr>
          <a:xfrm>
            <a:off x="3886200" y="4857750"/>
            <a:ext cx="2971800" cy="285751"/>
          </a:xfrm>
        </p:spPr>
        <p:txBody>
          <a:bodyPr>
            <a:noAutofit/>
          </a:bodyPr>
          <a:lstStyle/>
          <a:p>
            <a:r>
              <a:rPr lang="en-US" sz="1000" b="1" cap="small" dirty="0">
                <a:solidFill>
                  <a:schemeClr val="bg1"/>
                </a:solidFill>
                <a:latin typeface="Arial" panose="020B0604020202020204" pitchFamily="34" charset="0"/>
                <a:cs typeface="Arial" panose="020B0604020202020204" pitchFamily="34" charset="0"/>
              </a:rPr>
              <a:t>12.5     Timer Captures on the MSP430FR2355</a:t>
            </a:r>
          </a:p>
        </p:txBody>
      </p:sp>
      <p:sp>
        <p:nvSpPr>
          <p:cNvPr id="8" name="TextBox 7"/>
          <p:cNvSpPr txBox="1"/>
          <p:nvPr/>
        </p:nvSpPr>
        <p:spPr>
          <a:xfrm>
            <a:off x="0" y="492887"/>
            <a:ext cx="6629400" cy="400110"/>
          </a:xfrm>
          <a:prstGeom prst="rect">
            <a:avLst/>
          </a:prstGeom>
          <a:noFill/>
        </p:spPr>
        <p:txBody>
          <a:bodyPr wrap="square" rtlCol="0">
            <a:spAutoFit/>
          </a:bodyPr>
          <a:lstStyle/>
          <a:p>
            <a:r>
              <a:rPr lang="en-US" sz="2000" b="1" cap="small" dirty="0">
                <a:solidFill>
                  <a:schemeClr val="accent2"/>
                </a:solidFill>
                <a:latin typeface="Arial" panose="020B0604020202020204" pitchFamily="34" charset="0"/>
                <a:cs typeface="Arial" panose="020B0604020202020204" pitchFamily="34" charset="0"/>
              </a:rPr>
              <a:t>Timer Captures on the MSP430FR2355</a:t>
            </a:r>
            <a:endParaRPr lang="en-US" sz="2200" b="1" cap="small" dirty="0">
              <a:solidFill>
                <a:schemeClr val="accent2"/>
              </a:solidFill>
              <a:latin typeface="Arial" panose="020B0604020202020204" pitchFamily="34" charset="0"/>
              <a:cs typeface="Arial" panose="020B0604020202020204" pitchFamily="34" charset="0"/>
            </a:endParaRPr>
          </a:p>
        </p:txBody>
      </p:sp>
      <p:sp>
        <p:nvSpPr>
          <p:cNvPr id="7" name="Rectangle 6"/>
          <p:cNvSpPr/>
          <p:nvPr/>
        </p:nvSpPr>
        <p:spPr>
          <a:xfrm>
            <a:off x="0" y="1"/>
            <a:ext cx="6858000" cy="47303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 name="Title 1"/>
          <p:cNvSpPr>
            <a:spLocks noGrp="1"/>
          </p:cNvSpPr>
          <p:nvPr>
            <p:ph type="ctrTitle"/>
          </p:nvPr>
        </p:nvSpPr>
        <p:spPr>
          <a:xfrm>
            <a:off x="0" y="11431"/>
            <a:ext cx="6858000" cy="461605"/>
          </a:xfrm>
        </p:spPr>
        <p:txBody>
          <a:bodyPr anchor="ctr">
            <a:noAutofit/>
          </a:bodyPr>
          <a:lstStyle/>
          <a:p>
            <a:pPr algn="l"/>
            <a:r>
              <a:rPr lang="en-US" sz="1600" cap="small" dirty="0">
                <a:solidFill>
                  <a:schemeClr val="bg1"/>
                </a:solidFill>
                <a:latin typeface="Arial" panose="020B0604020202020204" pitchFamily="34" charset="0"/>
                <a:cs typeface="Arial" panose="020B0604020202020204" pitchFamily="34" charset="0"/>
              </a:rPr>
              <a:t>Ch. 12: Introduction to Timers</a:t>
            </a:r>
          </a:p>
        </p:txBody>
      </p:sp>
      <p:pic>
        <p:nvPicPr>
          <p:cNvPr id="20" name="Picture 19">
            <a:extLst>
              <a:ext uri="{FF2B5EF4-FFF2-40B4-BE49-F238E27FC236}">
                <a16:creationId xmlns:a16="http://schemas.microsoft.com/office/drawing/2014/main" id="{D6A6BA05-8654-4BE9-98DD-3C3238EBCCB9}"/>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1333500" y="819150"/>
            <a:ext cx="4191000" cy="3966482"/>
          </a:xfrm>
          <a:prstGeom prst="rect">
            <a:avLst/>
          </a:prstGeom>
        </p:spPr>
      </p:pic>
    </p:spTree>
    <p:extLst>
      <p:ext uri="{BB962C8B-B14F-4D97-AF65-F5344CB8AC3E}">
        <p14:creationId xmlns:p14="http://schemas.microsoft.com/office/powerpoint/2010/main" val="234764735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4857750"/>
            <a:ext cx="6858000" cy="28575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 name="Subtitle 2"/>
          <p:cNvSpPr>
            <a:spLocks noGrp="1"/>
          </p:cNvSpPr>
          <p:nvPr>
            <p:ph type="subTitle" idx="1"/>
          </p:nvPr>
        </p:nvSpPr>
        <p:spPr>
          <a:xfrm>
            <a:off x="3886200" y="4857750"/>
            <a:ext cx="2971800" cy="285751"/>
          </a:xfrm>
        </p:spPr>
        <p:txBody>
          <a:bodyPr>
            <a:noAutofit/>
          </a:bodyPr>
          <a:lstStyle/>
          <a:p>
            <a:r>
              <a:rPr lang="en-US" sz="1000" b="1" cap="small" dirty="0">
                <a:solidFill>
                  <a:schemeClr val="bg1"/>
                </a:solidFill>
                <a:latin typeface="Arial" panose="020B0604020202020204" pitchFamily="34" charset="0"/>
                <a:cs typeface="Arial" panose="020B0604020202020204" pitchFamily="34" charset="0"/>
              </a:rPr>
              <a:t>12.5     Timer Captures on the MSP430FR2355</a:t>
            </a:r>
          </a:p>
        </p:txBody>
      </p:sp>
      <p:sp>
        <p:nvSpPr>
          <p:cNvPr id="8" name="TextBox 7"/>
          <p:cNvSpPr txBox="1"/>
          <p:nvPr/>
        </p:nvSpPr>
        <p:spPr>
          <a:xfrm>
            <a:off x="0" y="492887"/>
            <a:ext cx="6629400" cy="400110"/>
          </a:xfrm>
          <a:prstGeom prst="rect">
            <a:avLst/>
          </a:prstGeom>
          <a:noFill/>
        </p:spPr>
        <p:txBody>
          <a:bodyPr wrap="square" rtlCol="0">
            <a:spAutoFit/>
          </a:bodyPr>
          <a:lstStyle/>
          <a:p>
            <a:r>
              <a:rPr lang="en-US" sz="2000" b="1" cap="small" dirty="0">
                <a:solidFill>
                  <a:schemeClr val="accent2"/>
                </a:solidFill>
                <a:latin typeface="Arial" panose="020B0604020202020204" pitchFamily="34" charset="0"/>
                <a:cs typeface="Arial" panose="020B0604020202020204" pitchFamily="34" charset="0"/>
              </a:rPr>
              <a:t>Timer Captures on the MSP430FR2355</a:t>
            </a:r>
            <a:endParaRPr lang="en-US" sz="2200" b="1" cap="small" dirty="0">
              <a:solidFill>
                <a:schemeClr val="accent2"/>
              </a:solidFill>
              <a:latin typeface="Arial" panose="020B0604020202020204" pitchFamily="34" charset="0"/>
              <a:cs typeface="Arial" panose="020B0604020202020204" pitchFamily="34" charset="0"/>
            </a:endParaRPr>
          </a:p>
        </p:txBody>
      </p:sp>
      <p:sp>
        <p:nvSpPr>
          <p:cNvPr id="7" name="Rectangle 6"/>
          <p:cNvSpPr/>
          <p:nvPr/>
        </p:nvSpPr>
        <p:spPr>
          <a:xfrm>
            <a:off x="0" y="1"/>
            <a:ext cx="6858000" cy="47303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 name="Title 1"/>
          <p:cNvSpPr>
            <a:spLocks noGrp="1"/>
          </p:cNvSpPr>
          <p:nvPr>
            <p:ph type="ctrTitle"/>
          </p:nvPr>
        </p:nvSpPr>
        <p:spPr>
          <a:xfrm>
            <a:off x="0" y="11431"/>
            <a:ext cx="6858000" cy="461605"/>
          </a:xfrm>
        </p:spPr>
        <p:txBody>
          <a:bodyPr anchor="ctr">
            <a:noAutofit/>
          </a:bodyPr>
          <a:lstStyle/>
          <a:p>
            <a:pPr algn="l"/>
            <a:r>
              <a:rPr lang="en-US" sz="1600" cap="small" dirty="0">
                <a:solidFill>
                  <a:schemeClr val="bg1"/>
                </a:solidFill>
                <a:latin typeface="Arial" panose="020B0604020202020204" pitchFamily="34" charset="0"/>
                <a:cs typeface="Arial" panose="020B0604020202020204" pitchFamily="34" charset="0"/>
              </a:rPr>
              <a:t>Ch. 12: Introduction to Timers</a:t>
            </a:r>
          </a:p>
        </p:txBody>
      </p:sp>
      <p:pic>
        <p:nvPicPr>
          <p:cNvPr id="5" name="Picture 4" descr="A screenshot of a cell phone&#10;&#10;Description automatically generated">
            <a:extLst>
              <a:ext uri="{FF2B5EF4-FFF2-40B4-BE49-F238E27FC236}">
                <a16:creationId xmlns:a16="http://schemas.microsoft.com/office/drawing/2014/main" id="{002BAE3C-358F-455B-A6BF-1BA1D627C68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70585" y="892997"/>
            <a:ext cx="5116830" cy="3920490"/>
          </a:xfrm>
          <a:prstGeom prst="rect">
            <a:avLst/>
          </a:prstGeom>
        </p:spPr>
      </p:pic>
    </p:spTree>
    <p:extLst>
      <p:ext uri="{BB962C8B-B14F-4D97-AF65-F5344CB8AC3E}">
        <p14:creationId xmlns:p14="http://schemas.microsoft.com/office/powerpoint/2010/main" val="208437569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4857750"/>
            <a:ext cx="6858000" cy="28575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 name="Subtitle 2"/>
          <p:cNvSpPr>
            <a:spLocks noGrp="1"/>
          </p:cNvSpPr>
          <p:nvPr>
            <p:ph type="subTitle" idx="1"/>
          </p:nvPr>
        </p:nvSpPr>
        <p:spPr>
          <a:xfrm>
            <a:off x="3886200" y="4857750"/>
            <a:ext cx="2971800" cy="285751"/>
          </a:xfrm>
        </p:spPr>
        <p:txBody>
          <a:bodyPr>
            <a:noAutofit/>
          </a:bodyPr>
          <a:lstStyle/>
          <a:p>
            <a:r>
              <a:rPr lang="en-US" sz="1000" b="1" cap="small" dirty="0">
                <a:solidFill>
                  <a:schemeClr val="bg1"/>
                </a:solidFill>
                <a:latin typeface="Arial" panose="020B0604020202020204" pitchFamily="34" charset="0"/>
                <a:cs typeface="Arial" panose="020B0604020202020204" pitchFamily="34" charset="0"/>
              </a:rPr>
              <a:t>12.5     Timer Captures on the MSP430FR2355</a:t>
            </a:r>
          </a:p>
        </p:txBody>
      </p:sp>
      <p:sp>
        <p:nvSpPr>
          <p:cNvPr id="8" name="TextBox 7"/>
          <p:cNvSpPr txBox="1"/>
          <p:nvPr/>
        </p:nvSpPr>
        <p:spPr>
          <a:xfrm>
            <a:off x="0" y="492887"/>
            <a:ext cx="6629400" cy="400110"/>
          </a:xfrm>
          <a:prstGeom prst="rect">
            <a:avLst/>
          </a:prstGeom>
          <a:noFill/>
        </p:spPr>
        <p:txBody>
          <a:bodyPr wrap="square" rtlCol="0">
            <a:spAutoFit/>
          </a:bodyPr>
          <a:lstStyle/>
          <a:p>
            <a:r>
              <a:rPr lang="en-US" sz="2000" b="1" cap="small" dirty="0">
                <a:solidFill>
                  <a:schemeClr val="accent2"/>
                </a:solidFill>
                <a:latin typeface="Arial" panose="020B0604020202020204" pitchFamily="34" charset="0"/>
                <a:cs typeface="Arial" panose="020B0604020202020204" pitchFamily="34" charset="0"/>
              </a:rPr>
              <a:t>Timer Captures on the MSP430FR2355</a:t>
            </a:r>
            <a:endParaRPr lang="en-US" sz="2200" b="1" cap="small" dirty="0">
              <a:solidFill>
                <a:schemeClr val="accent2"/>
              </a:solidFill>
              <a:latin typeface="Arial" panose="020B0604020202020204" pitchFamily="34" charset="0"/>
              <a:cs typeface="Arial" panose="020B0604020202020204" pitchFamily="34" charset="0"/>
            </a:endParaRPr>
          </a:p>
        </p:txBody>
      </p:sp>
      <p:sp>
        <p:nvSpPr>
          <p:cNvPr id="7" name="Rectangle 6"/>
          <p:cNvSpPr/>
          <p:nvPr/>
        </p:nvSpPr>
        <p:spPr>
          <a:xfrm>
            <a:off x="0" y="1"/>
            <a:ext cx="6858000" cy="47303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 name="Title 1"/>
          <p:cNvSpPr>
            <a:spLocks noGrp="1"/>
          </p:cNvSpPr>
          <p:nvPr>
            <p:ph type="ctrTitle"/>
          </p:nvPr>
        </p:nvSpPr>
        <p:spPr>
          <a:xfrm>
            <a:off x="0" y="11431"/>
            <a:ext cx="6858000" cy="461605"/>
          </a:xfrm>
        </p:spPr>
        <p:txBody>
          <a:bodyPr anchor="ctr">
            <a:noAutofit/>
          </a:bodyPr>
          <a:lstStyle/>
          <a:p>
            <a:pPr algn="l"/>
            <a:r>
              <a:rPr lang="en-US" sz="1600" cap="small" dirty="0">
                <a:solidFill>
                  <a:schemeClr val="bg1"/>
                </a:solidFill>
                <a:latin typeface="Arial" panose="020B0604020202020204" pitchFamily="34" charset="0"/>
                <a:cs typeface="Arial" panose="020B0604020202020204" pitchFamily="34" charset="0"/>
              </a:rPr>
              <a:t>Ch. 12: Introduction to Timers</a:t>
            </a:r>
          </a:p>
        </p:txBody>
      </p:sp>
      <p:pic>
        <p:nvPicPr>
          <p:cNvPr id="6" name="Picture 5" descr="A screenshot of a cell phone&#10;&#10;Description automatically generated">
            <a:extLst>
              <a:ext uri="{FF2B5EF4-FFF2-40B4-BE49-F238E27FC236}">
                <a16:creationId xmlns:a16="http://schemas.microsoft.com/office/drawing/2014/main" id="{830B53E9-34A1-4BCB-B8D1-8125880355EE}"/>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40034"/>
          <a:stretch/>
        </p:blipFill>
        <p:spPr>
          <a:xfrm>
            <a:off x="152400" y="892997"/>
            <a:ext cx="3142744" cy="2745553"/>
          </a:xfrm>
          <a:prstGeom prst="rect">
            <a:avLst/>
          </a:prstGeom>
        </p:spPr>
      </p:pic>
      <p:pic>
        <p:nvPicPr>
          <p:cNvPr id="10" name="Picture 9" descr="A screenshot of a cell phone&#10;&#10;Description automatically generated">
            <a:extLst>
              <a:ext uri="{FF2B5EF4-FFF2-40B4-BE49-F238E27FC236}">
                <a16:creationId xmlns:a16="http://schemas.microsoft.com/office/drawing/2014/main" id="{89AE9BA4-525E-4FFE-8DB7-1008947B1F1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59966"/>
          <a:stretch/>
        </p:blipFill>
        <p:spPr>
          <a:xfrm>
            <a:off x="3418044" y="2800350"/>
            <a:ext cx="3360253" cy="1959797"/>
          </a:xfrm>
          <a:prstGeom prst="rect">
            <a:avLst/>
          </a:prstGeom>
        </p:spPr>
      </p:pic>
    </p:spTree>
    <p:extLst>
      <p:ext uri="{BB962C8B-B14F-4D97-AF65-F5344CB8AC3E}">
        <p14:creationId xmlns:p14="http://schemas.microsoft.com/office/powerpoint/2010/main" val="406858385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4705350"/>
            <a:ext cx="6858000" cy="43815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 name="Subtitle 2"/>
          <p:cNvSpPr>
            <a:spLocks noGrp="1"/>
          </p:cNvSpPr>
          <p:nvPr>
            <p:ph type="subTitle" idx="1"/>
          </p:nvPr>
        </p:nvSpPr>
        <p:spPr>
          <a:xfrm>
            <a:off x="4191000" y="4739640"/>
            <a:ext cx="2590800" cy="331469"/>
          </a:xfrm>
        </p:spPr>
        <p:txBody>
          <a:bodyPr>
            <a:normAutofit lnSpcReduction="10000"/>
          </a:bodyPr>
          <a:lstStyle/>
          <a:p>
            <a:r>
              <a:rPr lang="en-US" sz="1600" b="1" cap="small" dirty="0">
                <a:solidFill>
                  <a:schemeClr val="bg1"/>
                </a:solidFill>
                <a:latin typeface="Arial" panose="020B0604020202020204" pitchFamily="34" charset="0"/>
                <a:cs typeface="Arial" panose="020B0604020202020204" pitchFamily="34" charset="0"/>
              </a:rPr>
              <a:t>Brock J. </a:t>
            </a:r>
            <a:r>
              <a:rPr lang="en-US" sz="1400" b="1" cap="small" dirty="0">
                <a:solidFill>
                  <a:schemeClr val="bg1"/>
                </a:solidFill>
                <a:latin typeface="Arial" panose="020B0604020202020204" pitchFamily="34" charset="0"/>
                <a:cs typeface="Arial" panose="020B0604020202020204" pitchFamily="34" charset="0"/>
              </a:rPr>
              <a:t>LaMeres</a:t>
            </a:r>
            <a:r>
              <a:rPr lang="en-US" sz="1600" b="1" cap="small" dirty="0">
                <a:solidFill>
                  <a:schemeClr val="bg1"/>
                </a:solidFill>
                <a:latin typeface="Arial" panose="020B0604020202020204" pitchFamily="34" charset="0"/>
                <a:cs typeface="Arial" panose="020B0604020202020204" pitchFamily="34" charset="0"/>
              </a:rPr>
              <a:t>, Ph.D.</a:t>
            </a:r>
          </a:p>
        </p:txBody>
      </p:sp>
      <p:sp>
        <p:nvSpPr>
          <p:cNvPr id="8" name="TextBox 7"/>
          <p:cNvSpPr txBox="1"/>
          <p:nvPr/>
        </p:nvSpPr>
        <p:spPr>
          <a:xfrm>
            <a:off x="76200" y="819150"/>
            <a:ext cx="6629400" cy="400110"/>
          </a:xfrm>
          <a:prstGeom prst="rect">
            <a:avLst/>
          </a:prstGeom>
          <a:noFill/>
        </p:spPr>
        <p:txBody>
          <a:bodyPr wrap="square" rtlCol="0">
            <a:spAutoFit/>
          </a:bodyPr>
          <a:lstStyle/>
          <a:p>
            <a:r>
              <a:rPr lang="en-US" sz="2000" b="1" cap="small" dirty="0">
                <a:solidFill>
                  <a:schemeClr val="accent2"/>
                </a:solidFill>
                <a:latin typeface="Arial" panose="020B0604020202020204" pitchFamily="34" charset="0"/>
                <a:cs typeface="Arial" panose="020B0604020202020204" pitchFamily="34" charset="0"/>
              </a:rPr>
              <a:t>Chapter 12: Introduction to Timers</a:t>
            </a:r>
            <a:endParaRPr lang="en-US" sz="2200" b="1" cap="small" dirty="0">
              <a:solidFill>
                <a:schemeClr val="accent2"/>
              </a:solidFill>
              <a:latin typeface="Arial" panose="020B0604020202020204" pitchFamily="34" charset="0"/>
              <a:cs typeface="Arial" panose="020B0604020202020204" pitchFamily="34" charset="0"/>
            </a:endParaRPr>
          </a:p>
        </p:txBody>
      </p:sp>
      <p:sp>
        <p:nvSpPr>
          <p:cNvPr id="7" name="Rectangle 6"/>
          <p:cNvSpPr/>
          <p:nvPr/>
        </p:nvSpPr>
        <p:spPr>
          <a:xfrm>
            <a:off x="0" y="1"/>
            <a:ext cx="6858000" cy="81915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 name="Title 1"/>
          <p:cNvSpPr>
            <a:spLocks noGrp="1"/>
          </p:cNvSpPr>
          <p:nvPr>
            <p:ph type="ctrTitle"/>
          </p:nvPr>
        </p:nvSpPr>
        <p:spPr>
          <a:xfrm>
            <a:off x="0" y="11431"/>
            <a:ext cx="6858000" cy="807719"/>
          </a:xfrm>
        </p:spPr>
        <p:txBody>
          <a:bodyPr anchor="ctr">
            <a:normAutofit/>
          </a:bodyPr>
          <a:lstStyle/>
          <a:p>
            <a:r>
              <a:rPr lang="en-US" sz="2200" cap="small" dirty="0">
                <a:solidFill>
                  <a:schemeClr val="bg1"/>
                </a:solidFill>
                <a:latin typeface="Arial" panose="020B0604020202020204" pitchFamily="34" charset="0"/>
                <a:cs typeface="Arial" panose="020B0604020202020204" pitchFamily="34" charset="0"/>
              </a:rPr>
              <a:t>Embedded Systems Design</a:t>
            </a:r>
            <a:endParaRPr lang="en-US" sz="2400" cap="small" dirty="0">
              <a:solidFill>
                <a:schemeClr val="bg1"/>
              </a:solidFill>
              <a:latin typeface="Arial" panose="020B0604020202020204" pitchFamily="34" charset="0"/>
              <a:cs typeface="Arial" panose="020B0604020202020204" pitchFamily="34" charset="0"/>
            </a:endParaRPr>
          </a:p>
        </p:txBody>
      </p:sp>
      <p:sp>
        <p:nvSpPr>
          <p:cNvPr id="12" name="Subtitle 2"/>
          <p:cNvSpPr txBox="1">
            <a:spLocks/>
          </p:cNvSpPr>
          <p:nvPr/>
        </p:nvSpPr>
        <p:spPr>
          <a:xfrm>
            <a:off x="304798" y="1200150"/>
            <a:ext cx="6553202" cy="331469"/>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anose="020B0604020202020204" pitchFamily="34" charset="0"/>
              <a:buNone/>
              <a:defRPr sz="2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6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marL="457200" indent="-457200" algn="l"/>
            <a:r>
              <a:rPr lang="en-US" sz="1600" b="1" cap="small" dirty="0">
                <a:solidFill>
                  <a:schemeClr val="accent2"/>
                </a:solidFill>
                <a:latin typeface="Arial" panose="020B0604020202020204" pitchFamily="34" charset="0"/>
                <a:cs typeface="Arial" panose="020B0604020202020204" pitchFamily="34" charset="0"/>
              </a:rPr>
              <a:t>12.5	Timer Captures on the MSP430FR2355</a:t>
            </a:r>
          </a:p>
        </p:txBody>
      </p:sp>
      <p:sp>
        <p:nvSpPr>
          <p:cNvPr id="15" name="Subtitle 2"/>
          <p:cNvSpPr txBox="1">
            <a:spLocks/>
          </p:cNvSpPr>
          <p:nvPr/>
        </p:nvSpPr>
        <p:spPr>
          <a:xfrm>
            <a:off x="-342900" y="4445783"/>
            <a:ext cx="2819400" cy="292422"/>
          </a:xfrm>
          <a:prstGeom prst="rect">
            <a:avLst/>
          </a:prstGeom>
        </p:spPr>
        <p:txBody>
          <a:bodyPr vert="horz" lIns="91440" tIns="45720" rIns="91440" bIns="45720" rtlCol="0" anchor="ctr">
            <a:noAutofit/>
          </a:bodyPr>
          <a:lstStyle>
            <a:lvl1pPr marL="0" indent="0" algn="ctr" defTabSz="914400" rtl="0" eaLnBrk="1" latinLnBrk="0" hangingPunct="1">
              <a:spcBef>
                <a:spcPct val="20000"/>
              </a:spcBef>
              <a:buFont typeface="Arial" panose="020B0604020202020204" pitchFamily="34" charset="0"/>
              <a:buNone/>
              <a:defRPr sz="2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6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endParaRPr lang="en-US" sz="1000" dirty="0">
              <a:solidFill>
                <a:schemeClr val="accent2"/>
              </a:solidFill>
              <a:latin typeface="Arial" panose="020B0604020202020204" pitchFamily="34" charset="0"/>
              <a:cs typeface="Arial" panose="020B0604020202020204" pitchFamily="34" charset="0"/>
            </a:endParaRPr>
          </a:p>
        </p:txBody>
      </p:sp>
      <p:pic>
        <p:nvPicPr>
          <p:cNvPr id="13" name="Picture 12">
            <a:extLst>
              <a:ext uri="{FF2B5EF4-FFF2-40B4-BE49-F238E27FC236}">
                <a16:creationId xmlns:a16="http://schemas.microsoft.com/office/drawing/2014/main" id="{68402BD9-34BB-49F7-9196-453FC71396B9}"/>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0177" r="43030" b="39259"/>
          <a:stretch/>
        </p:blipFill>
        <p:spPr>
          <a:xfrm>
            <a:off x="4267200" y="2940460"/>
            <a:ext cx="1219200" cy="1612490"/>
          </a:xfrm>
          <a:prstGeom prst="rect">
            <a:avLst/>
          </a:prstGeom>
        </p:spPr>
      </p:pic>
      <p:pic>
        <p:nvPicPr>
          <p:cNvPr id="14" name="Picture 13" descr="A close up of a sign&#10;&#10;Description automatically generated">
            <a:extLst>
              <a:ext uri="{FF2B5EF4-FFF2-40B4-BE49-F238E27FC236}">
                <a16:creationId xmlns:a16="http://schemas.microsoft.com/office/drawing/2014/main" id="{32472495-C77B-4BB1-93BF-004461CDF56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2000" y="1765895"/>
            <a:ext cx="1937664" cy="2710855"/>
          </a:xfrm>
          <a:prstGeom prst="rect">
            <a:avLst/>
          </a:prstGeom>
        </p:spPr>
      </p:pic>
      <p:pic>
        <p:nvPicPr>
          <p:cNvPr id="19" name="Picture 2" descr="Subscribe to Dr. LaMeres' YouTube Channel">
            <a:extLst>
              <a:ext uri="{FF2B5EF4-FFF2-40B4-BE49-F238E27FC236}">
                <a16:creationId xmlns:a16="http://schemas.microsoft.com/office/drawing/2014/main" id="{C77A4B37-06BD-49DC-A2B5-ED6ED6DA237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57600" y="1879693"/>
            <a:ext cx="2209800" cy="622114"/>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B73B969C-9BF6-43F2-871F-1C8AB247A313}"/>
              </a:ext>
            </a:extLst>
          </p:cNvPr>
          <p:cNvSpPr txBox="1"/>
          <p:nvPr/>
        </p:nvSpPr>
        <p:spPr>
          <a:xfrm>
            <a:off x="2906652" y="2599551"/>
            <a:ext cx="3810000" cy="276999"/>
          </a:xfrm>
          <a:prstGeom prst="rect">
            <a:avLst/>
          </a:prstGeom>
          <a:noFill/>
        </p:spPr>
        <p:txBody>
          <a:bodyPr wrap="square" rtlCol="0">
            <a:spAutoFit/>
          </a:bodyPr>
          <a:lstStyle/>
          <a:p>
            <a:r>
              <a:rPr lang="en-US" sz="1200" dirty="0">
                <a:hlinkClick r:id="rId5"/>
              </a:rPr>
              <a:t>www.youtube.com/c/DigitalLogicProgramming_LaMeres</a:t>
            </a:r>
            <a:r>
              <a:rPr lang="en-US" sz="1200" dirty="0"/>
              <a:t> </a:t>
            </a:r>
          </a:p>
        </p:txBody>
      </p:sp>
    </p:spTree>
    <p:extLst>
      <p:ext uri="{BB962C8B-B14F-4D97-AF65-F5344CB8AC3E}">
        <p14:creationId xmlns:p14="http://schemas.microsoft.com/office/powerpoint/2010/main" val="359112992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11109</TotalTime>
  <Words>3688</Words>
  <Application>Microsoft Office PowerPoint</Application>
  <PresentationFormat>Custom</PresentationFormat>
  <Paragraphs>507</Paragraphs>
  <Slides>94</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94</vt:i4>
      </vt:variant>
    </vt:vector>
  </HeadingPairs>
  <TitlesOfParts>
    <vt:vector size="97" baseType="lpstr">
      <vt:lpstr>Arial</vt:lpstr>
      <vt:lpstr>Calibri</vt:lpstr>
      <vt:lpstr>Office Theme</vt:lpstr>
      <vt:lpstr>Embedded Systems Design</vt:lpstr>
      <vt:lpstr>Ch. 12: Introduction to Timers</vt:lpstr>
      <vt:lpstr>Ch. 12: Introduction to Timers</vt:lpstr>
      <vt:lpstr>Ch. 12: Introduction to Timers</vt:lpstr>
      <vt:lpstr>Ch. 12: Introduction to Timers</vt:lpstr>
      <vt:lpstr>Ch. 12: Introduction to Timers</vt:lpstr>
      <vt:lpstr>Ch. 12: Introduction to Timers</vt:lpstr>
      <vt:lpstr>Ch. 12: Introduction to Timers</vt:lpstr>
      <vt:lpstr>Ch. 12: Introduction to Timers</vt:lpstr>
      <vt:lpstr>Ch. 12: Introduction to Timers</vt:lpstr>
      <vt:lpstr>Ch. 12: Introduction to Timers</vt:lpstr>
      <vt:lpstr>Ch. 12: Introduction to Timers</vt:lpstr>
      <vt:lpstr>Embedded Systems Design</vt:lpstr>
      <vt:lpstr>Embedded Systems Design</vt:lpstr>
      <vt:lpstr>Ch. 12: Introduction to Timers</vt:lpstr>
      <vt:lpstr>Ch. 12: Introduction to Timers</vt:lpstr>
      <vt:lpstr>Ch. 12: Introduction to Timers</vt:lpstr>
      <vt:lpstr>Ch. 12: Introduction to Timers</vt:lpstr>
      <vt:lpstr>Ch. 12: Introduction to Timers</vt:lpstr>
      <vt:lpstr>Ch. 12: Introduction to Timers</vt:lpstr>
      <vt:lpstr>Ch. 12: Introduction to Timers</vt:lpstr>
      <vt:lpstr>Ch. 12: Introduction to Timers</vt:lpstr>
      <vt:lpstr>Ch. 12: Introduction to Timers</vt:lpstr>
      <vt:lpstr>Ch. 12: Introduction to Timers</vt:lpstr>
      <vt:lpstr>Ch. 12: Introduction to Timers</vt:lpstr>
      <vt:lpstr>Ch. 12: Introduction to Timers</vt:lpstr>
      <vt:lpstr>Ch. 12: Introduction to Timers</vt:lpstr>
      <vt:lpstr>Ch. 12: Introduction to Timers</vt:lpstr>
      <vt:lpstr>Ch. 12: Introduction to Timers</vt:lpstr>
      <vt:lpstr>Ch. 12: Introduction to Timers</vt:lpstr>
      <vt:lpstr>Embedded Systems Design</vt:lpstr>
      <vt:lpstr>Embedded Systems Design</vt:lpstr>
      <vt:lpstr>Ch. 12: Introduction to Timers</vt:lpstr>
      <vt:lpstr>Ch. 12: Introduction to Timers</vt:lpstr>
      <vt:lpstr>Ch. 12: Introduction to Timers</vt:lpstr>
      <vt:lpstr>Ch. 12: Introduction to Timers</vt:lpstr>
      <vt:lpstr>Embedded Systems Design</vt:lpstr>
      <vt:lpstr>Embedded Systems Design</vt:lpstr>
      <vt:lpstr>Ch. 12: Introduction to Timers</vt:lpstr>
      <vt:lpstr>Ch. 12: Introduction to Timers</vt:lpstr>
      <vt:lpstr>Ch. 12: Introduction to Timers</vt:lpstr>
      <vt:lpstr>Ch. 12: Introduction to Timers</vt:lpstr>
      <vt:lpstr>Embedded Systems Design</vt:lpstr>
      <vt:lpstr>Embedded Systems Design</vt:lpstr>
      <vt:lpstr>Ch. 12: Introduction to Timers</vt:lpstr>
      <vt:lpstr>Ch. 12: Introduction to Timers</vt:lpstr>
      <vt:lpstr>Ch. 12: Introduction to Timers</vt:lpstr>
      <vt:lpstr>Ch. 12: Introduction to Timers</vt:lpstr>
      <vt:lpstr>Embedded Systems Design</vt:lpstr>
      <vt:lpstr>Embedded Systems Design</vt:lpstr>
      <vt:lpstr>Ch. 12: Introduction to Timers</vt:lpstr>
      <vt:lpstr>Ch. 12: Introduction to Timers</vt:lpstr>
      <vt:lpstr>Ch. 12: Introduction to Timers</vt:lpstr>
      <vt:lpstr>Ch. 12: Introduction to Timers</vt:lpstr>
      <vt:lpstr>Embedded Systems Design</vt:lpstr>
      <vt:lpstr>Embedded Systems Design</vt:lpstr>
      <vt:lpstr>Ch. 12: Introduction to Timers</vt:lpstr>
      <vt:lpstr>Ch. 12: Introduction to Timers</vt:lpstr>
      <vt:lpstr>Ch. 12: Introduction to Timers</vt:lpstr>
      <vt:lpstr>Ch. 12: Introduction to Timers</vt:lpstr>
      <vt:lpstr>Ch. 12: Introduction to Timers</vt:lpstr>
      <vt:lpstr>Ch. 12: Introduction to Timers</vt:lpstr>
      <vt:lpstr>Ch. 12: Introduction to Timers</vt:lpstr>
      <vt:lpstr>Ch. 12: Introduction to Timers</vt:lpstr>
      <vt:lpstr>Ch. 12: Introduction to Timers</vt:lpstr>
      <vt:lpstr>Ch. 12: Introduction to Timers</vt:lpstr>
      <vt:lpstr>Ch. 12: Introduction to Timers</vt:lpstr>
      <vt:lpstr>Ch. 12: Introduction to Timers</vt:lpstr>
      <vt:lpstr>Embedded Systems Design</vt:lpstr>
      <vt:lpstr>Embedded Systems Design</vt:lpstr>
      <vt:lpstr>Ch. 12: Introduction to Timers</vt:lpstr>
      <vt:lpstr>Ch. 12: Introduction to Timers</vt:lpstr>
      <vt:lpstr>Ch. 12: Introduction to Timers</vt:lpstr>
      <vt:lpstr>Ch. 12: Introduction to Timers</vt:lpstr>
      <vt:lpstr>Embedded Systems Design</vt:lpstr>
      <vt:lpstr>Embedded Systems Design</vt:lpstr>
      <vt:lpstr>Ch. 12: Introduction to Timers</vt:lpstr>
      <vt:lpstr>Ch. 12: Introduction to Timers</vt:lpstr>
      <vt:lpstr>Ch. 12: Introduction to Timers</vt:lpstr>
      <vt:lpstr>Ch. 12: Introduction to Timers</vt:lpstr>
      <vt:lpstr>Ch. 12: Introduction to Timers</vt:lpstr>
      <vt:lpstr>Ch. 12: Introduction to Timers</vt:lpstr>
      <vt:lpstr>Ch. 12: Introduction to Timers</vt:lpstr>
      <vt:lpstr>Ch. 12: Introduction to Timers</vt:lpstr>
      <vt:lpstr>Ch. 12: Introduction to Timers</vt:lpstr>
      <vt:lpstr>Embedded Systems Design</vt:lpstr>
      <vt:lpstr>Embedded Systems Design</vt:lpstr>
      <vt:lpstr>Ch. 12: Introduction to Timers</vt:lpstr>
      <vt:lpstr>Ch. 12: Introduction to Timers</vt:lpstr>
      <vt:lpstr>Ch. 12: Introduction to Timers</vt:lpstr>
      <vt:lpstr>Ch. 12: Introduction to Timers</vt:lpstr>
      <vt:lpstr>Ch. 12: Introduction to Timers</vt:lpstr>
      <vt:lpstr>Ch. 12: Introduction to Timers</vt:lpstr>
      <vt:lpstr>Embedded Systems Design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Brock J. LaMeres</dc:creator>
  <cp:lastModifiedBy>LaMeres, Brock</cp:lastModifiedBy>
  <cp:revision>124</cp:revision>
  <dcterms:created xsi:type="dcterms:W3CDTF">2015-09-08T19:48:25Z</dcterms:created>
  <dcterms:modified xsi:type="dcterms:W3CDTF">2020-04-11T01:17:35Z</dcterms:modified>
</cp:coreProperties>
</file>